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66" r:id="rId2"/>
    <p:sldId id="256" r:id="rId3"/>
    <p:sldId id="301" r:id="rId4"/>
    <p:sldId id="267" r:id="rId5"/>
    <p:sldId id="261" r:id="rId6"/>
    <p:sldId id="262" r:id="rId7"/>
    <p:sldId id="303" r:id="rId8"/>
    <p:sldId id="268" r:id="rId9"/>
    <p:sldId id="304" r:id="rId10"/>
    <p:sldId id="265" r:id="rId11"/>
    <p:sldId id="305" r:id="rId12"/>
    <p:sldId id="306" r:id="rId13"/>
    <p:sldId id="271" r:id="rId14"/>
    <p:sldId id="272" r:id="rId15"/>
    <p:sldId id="273" r:id="rId16"/>
    <p:sldId id="274" r:id="rId17"/>
    <p:sldId id="275" r:id="rId18"/>
    <p:sldId id="276" r:id="rId19"/>
    <p:sldId id="277" r:id="rId20"/>
    <p:sldId id="278" r:id="rId21"/>
    <p:sldId id="280" r:id="rId22"/>
    <p:sldId id="298" r:id="rId23"/>
    <p:sldId id="289" r:id="rId24"/>
    <p:sldId id="290" r:id="rId25"/>
    <p:sldId id="291" r:id="rId26"/>
    <p:sldId id="292" r:id="rId27"/>
    <p:sldId id="293" r:id="rId28"/>
    <p:sldId id="294" r:id="rId29"/>
    <p:sldId id="295" r:id="rId30"/>
    <p:sldId id="296" r:id="rId31"/>
    <p:sldId id="297" r:id="rId32"/>
    <p:sldId id="299" r:id="rId33"/>
    <p:sldId id="300" r:id="rId34"/>
  </p:sldIdLst>
  <p:sldSz cx="9144000" cy="5143500" type="screen16x9"/>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0C07"/>
    <a:srgbClr val="000000"/>
    <a:srgbClr val="2D8183"/>
    <a:srgbClr val="83D3D4"/>
    <a:srgbClr val="A6A6A6"/>
    <a:srgbClr val="F48153"/>
    <a:srgbClr val="492303"/>
    <a:srgbClr val="F5C4A9"/>
    <a:srgbClr val="FFFFFF"/>
    <a:srgbClr val="FDF3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8" autoAdjust="0"/>
    <p:restoredTop sz="82562" autoAdjust="0"/>
  </p:normalViewPr>
  <p:slideViewPr>
    <p:cSldViewPr>
      <p:cViewPr>
        <p:scale>
          <a:sx n="75" d="100"/>
          <a:sy n="75" d="100"/>
        </p:scale>
        <p:origin x="-672" y="-1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BEC64B-83DD-4A79-9368-535D93A83C07}" type="datetimeFigureOut">
              <a:rPr lang="id-ID" smtClean="0"/>
              <a:t>05/05/2019</a:t>
            </a:fld>
            <a:endParaRPr lang="id-ID"/>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40B451-CF90-472C-8677-4A125910088F}" type="slidenum">
              <a:rPr lang="id-ID" smtClean="0"/>
              <a:t>‹#›</a:t>
            </a:fld>
            <a:endParaRPr lang="id-ID"/>
          </a:p>
        </p:txBody>
      </p:sp>
    </p:spTree>
    <p:extLst>
      <p:ext uri="{BB962C8B-B14F-4D97-AF65-F5344CB8AC3E}">
        <p14:creationId xmlns:p14="http://schemas.microsoft.com/office/powerpoint/2010/main" val="1900412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5140B451-CF90-472C-8677-4A125910088F}" type="slidenum">
              <a:rPr lang="id-ID" smtClean="0"/>
              <a:t>3</a:t>
            </a:fld>
            <a:endParaRPr lang="id-ID"/>
          </a:p>
        </p:txBody>
      </p:sp>
    </p:spTree>
    <p:extLst>
      <p:ext uri="{BB962C8B-B14F-4D97-AF65-F5344CB8AC3E}">
        <p14:creationId xmlns:p14="http://schemas.microsoft.com/office/powerpoint/2010/main" val="3067090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5140B451-CF90-472C-8677-4A125910088F}" type="slidenum">
              <a:rPr lang="id-ID" smtClean="0"/>
              <a:t>29</a:t>
            </a:fld>
            <a:endParaRPr lang="id-ID"/>
          </a:p>
        </p:txBody>
      </p:sp>
    </p:spTree>
    <p:extLst>
      <p:ext uri="{BB962C8B-B14F-4D97-AF65-F5344CB8AC3E}">
        <p14:creationId xmlns:p14="http://schemas.microsoft.com/office/powerpoint/2010/main" val="2099781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5140B451-CF90-472C-8677-4A125910088F}" type="slidenum">
              <a:rPr lang="id-ID" smtClean="0"/>
              <a:t>31</a:t>
            </a:fld>
            <a:endParaRPr lang="id-ID"/>
          </a:p>
        </p:txBody>
      </p:sp>
    </p:spTree>
    <p:extLst>
      <p:ext uri="{BB962C8B-B14F-4D97-AF65-F5344CB8AC3E}">
        <p14:creationId xmlns:p14="http://schemas.microsoft.com/office/powerpoint/2010/main" val="2099781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Chichen Itza dinobatkan sebagai Situs Warisan Dunia UNESCO pada tahun 1988 dan, pada 2007, terpilih dalam survei global sebagai salah satu dari Tujuh Keajaiban Dunia Baru</a:t>
            </a:r>
          </a:p>
          <a:p>
            <a:endParaRPr lang="id-ID" dirty="0" smtClean="0"/>
          </a:p>
          <a:p>
            <a:pPr marL="0" indent="0">
              <a:buNone/>
            </a:pPr>
            <a:r>
              <a:rPr lang="en-US" dirty="0" smtClean="0"/>
              <a:t>1988</a:t>
            </a:r>
            <a:r>
              <a:rPr lang="id-ID" dirty="0" smtClean="0"/>
              <a:t> : </a:t>
            </a:r>
            <a:r>
              <a:rPr lang="en-US" dirty="0" err="1" smtClean="0"/>
              <a:t>Chichen</a:t>
            </a:r>
            <a:r>
              <a:rPr lang="en-US" dirty="0" smtClean="0"/>
              <a:t> Itza was named a UNESCO World Heritage Site</a:t>
            </a:r>
            <a:endParaRPr lang="id-ID" dirty="0" smtClean="0"/>
          </a:p>
          <a:p>
            <a:pPr marL="0" indent="0">
              <a:buNone/>
            </a:pPr>
            <a:r>
              <a:rPr lang="en-US" dirty="0" smtClean="0"/>
              <a:t>2007</a:t>
            </a:r>
            <a:r>
              <a:rPr lang="id-ID" dirty="0" smtClean="0"/>
              <a:t> : </a:t>
            </a:r>
            <a:r>
              <a:rPr lang="en-US" dirty="0" err="1" smtClean="0"/>
              <a:t>Chichen</a:t>
            </a:r>
            <a:r>
              <a:rPr lang="en-US" dirty="0" smtClean="0"/>
              <a:t> Itza</a:t>
            </a:r>
            <a:r>
              <a:rPr lang="id-ID" dirty="0" smtClean="0"/>
              <a:t> </a:t>
            </a:r>
            <a:r>
              <a:rPr lang="en-US" dirty="0" smtClean="0"/>
              <a:t>was voted in a global survey as one of the New Seven Wonders of the World</a:t>
            </a:r>
            <a:r>
              <a:rPr lang="id-ID" dirty="0" smtClean="0"/>
              <a:t>ah </a:t>
            </a:r>
          </a:p>
          <a:p>
            <a:endParaRPr lang="id-ID" dirty="0"/>
          </a:p>
        </p:txBody>
      </p:sp>
      <p:sp>
        <p:nvSpPr>
          <p:cNvPr id="4" name="Slide Number Placeholder 3"/>
          <p:cNvSpPr>
            <a:spLocks noGrp="1"/>
          </p:cNvSpPr>
          <p:nvPr>
            <p:ph type="sldNum" sz="quarter" idx="10"/>
          </p:nvPr>
        </p:nvSpPr>
        <p:spPr/>
        <p:txBody>
          <a:bodyPr/>
          <a:lstStyle/>
          <a:p>
            <a:fld id="{5140B451-CF90-472C-8677-4A125910088F}" type="slidenum">
              <a:rPr lang="id-ID" smtClean="0"/>
              <a:t>5</a:t>
            </a:fld>
            <a:endParaRPr lang="id-ID"/>
          </a:p>
        </p:txBody>
      </p:sp>
    </p:spTree>
    <p:extLst>
      <p:ext uri="{BB962C8B-B14F-4D97-AF65-F5344CB8AC3E}">
        <p14:creationId xmlns:p14="http://schemas.microsoft.com/office/powerpoint/2010/main" val="1613649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Chichén Itza, kota Maya kuno yang hancur seluas 10 km2 di selatan-tengah negara bagian Yucatán, Meksiko.</a:t>
            </a:r>
            <a:endParaRPr lang="id-ID" dirty="0"/>
          </a:p>
        </p:txBody>
      </p:sp>
      <p:sp>
        <p:nvSpPr>
          <p:cNvPr id="4" name="Slide Number Placeholder 3"/>
          <p:cNvSpPr>
            <a:spLocks noGrp="1"/>
          </p:cNvSpPr>
          <p:nvPr>
            <p:ph type="sldNum" sz="quarter" idx="10"/>
          </p:nvPr>
        </p:nvSpPr>
        <p:spPr/>
        <p:txBody>
          <a:bodyPr/>
          <a:lstStyle/>
          <a:p>
            <a:fld id="{5140B451-CF90-472C-8677-4A125910088F}" type="slidenum">
              <a:rPr lang="id-ID" smtClean="0"/>
              <a:t>6</a:t>
            </a:fld>
            <a:endParaRPr lang="id-ID"/>
          </a:p>
        </p:txBody>
      </p:sp>
    </p:spTree>
    <p:extLst>
      <p:ext uri="{BB962C8B-B14F-4D97-AF65-F5344CB8AC3E}">
        <p14:creationId xmlns:p14="http://schemas.microsoft.com/office/powerpoint/2010/main" val="1109971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big </a:t>
            </a:r>
            <a:r>
              <a:rPr lang="en-US" dirty="0" err="1" smtClean="0"/>
              <a:t>cenotes</a:t>
            </a:r>
            <a:r>
              <a:rPr lang="en-US" dirty="0" smtClean="0"/>
              <a:t> on the site made it a suitable place for the city and gave it its name</a:t>
            </a:r>
            <a:r>
              <a:rPr lang="id-ID" dirty="0" smtClean="0"/>
              <a:t> chichen itza. </a:t>
            </a:r>
            <a:r>
              <a:rPr lang="en-US" dirty="0" smtClean="0"/>
              <a:t>The only source of water in the arid region around the site is from wells (</a:t>
            </a:r>
            <a:r>
              <a:rPr lang="en-US" dirty="0" err="1" smtClean="0"/>
              <a:t>cenotes</a:t>
            </a:r>
            <a:r>
              <a:rPr lang="en-US" dirty="0" smtClean="0"/>
              <a:t>) formed by sinkholes in limestone formations.</a:t>
            </a:r>
            <a:r>
              <a:rPr lang="id-ID" dirty="0" smtClean="0"/>
              <a:t> </a:t>
            </a:r>
          </a:p>
          <a:p>
            <a:endParaRPr lang="id-ID" dirty="0" smtClean="0"/>
          </a:p>
          <a:p>
            <a:r>
              <a:rPr lang="id-ID" dirty="0" smtClean="0"/>
              <a:t>Dua cenote besar di situs membuatnya menjadi tempat yang cocok untuk kota dan memberinya nama chichen itza.</a:t>
            </a:r>
            <a:r>
              <a:rPr lang="id-ID" baseline="0" dirty="0" smtClean="0"/>
              <a:t> Dua cenote besar di situs membuatnya menjadi tempat yang cocok untuk kota dan memberinya nama</a:t>
            </a:r>
            <a:endParaRPr lang="id-ID" dirty="0"/>
          </a:p>
        </p:txBody>
      </p:sp>
      <p:sp>
        <p:nvSpPr>
          <p:cNvPr id="4" name="Slide Number Placeholder 3"/>
          <p:cNvSpPr>
            <a:spLocks noGrp="1"/>
          </p:cNvSpPr>
          <p:nvPr>
            <p:ph type="sldNum" sz="quarter" idx="10"/>
          </p:nvPr>
        </p:nvSpPr>
        <p:spPr/>
        <p:txBody>
          <a:bodyPr/>
          <a:lstStyle/>
          <a:p>
            <a:fld id="{5140B451-CF90-472C-8677-4A125910088F}" type="slidenum">
              <a:rPr lang="id-ID" smtClean="0"/>
              <a:t>7</a:t>
            </a:fld>
            <a:endParaRPr lang="id-ID"/>
          </a:p>
        </p:txBody>
      </p:sp>
    </p:spTree>
    <p:extLst>
      <p:ext uri="{BB962C8B-B14F-4D97-AF65-F5344CB8AC3E}">
        <p14:creationId xmlns:p14="http://schemas.microsoft.com/office/powerpoint/2010/main" val="1109971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central and most impressive structure in the </a:t>
            </a:r>
            <a:r>
              <a:rPr lang="en-US" dirty="0" err="1" smtClean="0"/>
              <a:t>Chichen</a:t>
            </a:r>
            <a:r>
              <a:rPr lang="en-US" dirty="0" smtClean="0"/>
              <a:t> Itza complex is the </a:t>
            </a:r>
            <a:r>
              <a:rPr lang="id-ID" dirty="0" smtClean="0"/>
              <a:t>el castillo </a:t>
            </a:r>
            <a:endParaRPr lang="id-ID" dirty="0"/>
          </a:p>
        </p:txBody>
      </p:sp>
      <p:sp>
        <p:nvSpPr>
          <p:cNvPr id="4" name="Slide Number Placeholder 3"/>
          <p:cNvSpPr>
            <a:spLocks noGrp="1"/>
          </p:cNvSpPr>
          <p:nvPr>
            <p:ph type="sldNum" sz="quarter" idx="10"/>
          </p:nvPr>
        </p:nvSpPr>
        <p:spPr/>
        <p:txBody>
          <a:bodyPr/>
          <a:lstStyle/>
          <a:p>
            <a:fld id="{5140B451-CF90-472C-8677-4A125910088F}" type="slidenum">
              <a:rPr lang="id-ID" smtClean="0"/>
              <a:t>10</a:t>
            </a:fld>
            <a:endParaRPr lang="id-ID"/>
          </a:p>
        </p:txBody>
      </p:sp>
    </p:spTree>
    <p:extLst>
      <p:ext uri="{BB962C8B-B14F-4D97-AF65-F5344CB8AC3E}">
        <p14:creationId xmlns:p14="http://schemas.microsoft.com/office/powerpoint/2010/main" val="1282592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5140B451-CF90-472C-8677-4A125910088F}" type="slidenum">
              <a:rPr lang="id-ID" smtClean="0"/>
              <a:t>16</a:t>
            </a:fld>
            <a:endParaRPr lang="id-ID"/>
          </a:p>
        </p:txBody>
      </p:sp>
    </p:spTree>
    <p:extLst>
      <p:ext uri="{BB962C8B-B14F-4D97-AF65-F5344CB8AC3E}">
        <p14:creationId xmlns:p14="http://schemas.microsoft.com/office/powerpoint/2010/main" val="2099781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5140B451-CF90-472C-8677-4A125910088F}" type="slidenum">
              <a:rPr lang="id-ID" smtClean="0"/>
              <a:t>18</a:t>
            </a:fld>
            <a:endParaRPr lang="id-ID"/>
          </a:p>
        </p:txBody>
      </p:sp>
    </p:spTree>
    <p:extLst>
      <p:ext uri="{BB962C8B-B14F-4D97-AF65-F5344CB8AC3E}">
        <p14:creationId xmlns:p14="http://schemas.microsoft.com/office/powerpoint/2010/main" val="2099781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5140B451-CF90-472C-8677-4A125910088F}" type="slidenum">
              <a:rPr lang="id-ID" smtClean="0"/>
              <a:t>20</a:t>
            </a:fld>
            <a:endParaRPr lang="id-ID"/>
          </a:p>
        </p:txBody>
      </p:sp>
    </p:spTree>
    <p:extLst>
      <p:ext uri="{BB962C8B-B14F-4D97-AF65-F5344CB8AC3E}">
        <p14:creationId xmlns:p14="http://schemas.microsoft.com/office/powerpoint/2010/main" val="2099781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Mayans were great sportsmen and build huge </a:t>
            </a:r>
            <a:r>
              <a:rPr lang="en-US" dirty="0" err="1" smtClean="0"/>
              <a:t>ballcourts</a:t>
            </a:r>
            <a:r>
              <a:rPr lang="en-US" dirty="0" smtClean="0"/>
              <a:t> to play all their games. The Great </a:t>
            </a:r>
            <a:r>
              <a:rPr lang="en-US" dirty="0" err="1" smtClean="0"/>
              <a:t>Ballcourt</a:t>
            </a:r>
            <a:r>
              <a:rPr lang="en-US" dirty="0" smtClean="0"/>
              <a:t> of </a:t>
            </a:r>
            <a:r>
              <a:rPr lang="en-US" dirty="0" err="1" smtClean="0"/>
              <a:t>Chichen</a:t>
            </a:r>
            <a:r>
              <a:rPr lang="en-US" dirty="0" smtClean="0"/>
              <a:t> Itza is 225 feet wide and 545 feet long overall. It has no vault, no discontinuity between the walls and is totally open to the blue sky.</a:t>
            </a:r>
          </a:p>
          <a:p>
            <a:endParaRPr lang="en-US" dirty="0" smtClean="0"/>
          </a:p>
          <a:p>
            <a:r>
              <a:rPr lang="en-US" dirty="0" smtClean="0"/>
              <a:t>Each end has a raised to the temple area. A whisper from end can be heard clearly enough at the other end 500 feet far away and through the length and breath of the court. </a:t>
            </a:r>
          </a:p>
          <a:p>
            <a:endParaRPr lang="en-US" dirty="0" smtClean="0"/>
          </a:p>
          <a:p>
            <a:r>
              <a:rPr lang="en-US" dirty="0" smtClean="0"/>
              <a:t>The sound waves are unaffected by wind direction or time of day and also night. Archaeologists engaged in the reconstruction noted that the sound transmission became more and more strong and clear as they proceeded. </a:t>
            </a:r>
          </a:p>
          <a:p>
            <a:endParaRPr lang="en-US" dirty="0" smtClean="0"/>
          </a:p>
          <a:p>
            <a:r>
              <a:rPr lang="en-US" dirty="0" smtClean="0"/>
              <a:t>In 1931 Leopold Stokowski spent 4 days at this site to determine the acoustic principals that could be applied to theater for an open-air concert he was designing. Stokowski failed to learn the secret. </a:t>
            </a:r>
          </a:p>
          <a:p>
            <a:endParaRPr lang="en-US" dirty="0" smtClean="0"/>
          </a:p>
          <a:p>
            <a:r>
              <a:rPr lang="en-US" dirty="0" smtClean="0"/>
              <a:t>Today it has not been explained.</a:t>
            </a:r>
          </a:p>
          <a:p>
            <a:endParaRPr lang="en-US" dirty="0" smtClean="0"/>
          </a:p>
          <a:p>
            <a:r>
              <a:rPr lang="en-US" dirty="0" smtClean="0"/>
              <a:t>It is easy to imagine a Mayan King sitting here presiding over the games. Legends say that the winning Capitan would present his own head to the losing Capitan, who then decapitates him. While this may seem very strange reward, the Mayans believed that this to be the ultimate honor. </a:t>
            </a:r>
          </a:p>
          <a:p>
            <a:endParaRPr lang="en-US" dirty="0" smtClean="0"/>
          </a:p>
          <a:p>
            <a:r>
              <a:rPr lang="en-US" dirty="0" smtClean="0"/>
              <a:t>The winning Capitan getting a direct ticket for heaven instead of going through the 13 high steps that the Mayan's believed they had to go through in order to reach peaceful heaven..</a:t>
            </a:r>
            <a:endParaRPr lang="id-ID" dirty="0"/>
          </a:p>
        </p:txBody>
      </p:sp>
      <p:sp>
        <p:nvSpPr>
          <p:cNvPr id="4" name="Slide Number Placeholder 3"/>
          <p:cNvSpPr>
            <a:spLocks noGrp="1"/>
          </p:cNvSpPr>
          <p:nvPr>
            <p:ph type="sldNum" sz="quarter" idx="10"/>
          </p:nvPr>
        </p:nvSpPr>
        <p:spPr/>
        <p:txBody>
          <a:bodyPr/>
          <a:lstStyle/>
          <a:p>
            <a:fld id="{5140B451-CF90-472C-8677-4A125910088F}" type="slidenum">
              <a:rPr lang="id-ID" smtClean="0"/>
              <a:t>27</a:t>
            </a:fld>
            <a:endParaRPr lang="id-ID"/>
          </a:p>
        </p:txBody>
      </p:sp>
    </p:spTree>
    <p:extLst>
      <p:ext uri="{BB962C8B-B14F-4D97-AF65-F5344CB8AC3E}">
        <p14:creationId xmlns:p14="http://schemas.microsoft.com/office/powerpoint/2010/main" val="2099781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id-ID"/>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C1A972EF-4B5D-4840-B118-CB453E257F99}" type="datetimeFigureOut">
              <a:rPr lang="id-ID" smtClean="0"/>
              <a:t>05/05/2019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831D79E-5CDD-4909-9A33-2ECC517D57E0}" type="slidenum">
              <a:rPr lang="id-ID" smtClean="0"/>
              <a:t>‹#›</a:t>
            </a:fld>
            <a:endParaRPr lang="id-ID"/>
          </a:p>
        </p:txBody>
      </p:sp>
    </p:spTree>
    <p:extLst>
      <p:ext uri="{BB962C8B-B14F-4D97-AF65-F5344CB8AC3E}">
        <p14:creationId xmlns:p14="http://schemas.microsoft.com/office/powerpoint/2010/main" val="4092320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C1A972EF-4B5D-4840-B118-CB453E257F99}" type="datetimeFigureOut">
              <a:rPr lang="id-ID" smtClean="0"/>
              <a:t>05/05/2019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831D79E-5CDD-4909-9A33-2ECC517D57E0}" type="slidenum">
              <a:rPr lang="id-ID" smtClean="0"/>
              <a:t>‹#›</a:t>
            </a:fld>
            <a:endParaRPr lang="id-ID"/>
          </a:p>
        </p:txBody>
      </p:sp>
    </p:spTree>
    <p:extLst>
      <p:ext uri="{BB962C8B-B14F-4D97-AF65-F5344CB8AC3E}">
        <p14:creationId xmlns:p14="http://schemas.microsoft.com/office/powerpoint/2010/main" val="3340362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C1A972EF-4B5D-4840-B118-CB453E257F99}" type="datetimeFigureOut">
              <a:rPr lang="id-ID" smtClean="0"/>
              <a:t>05/05/2019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831D79E-5CDD-4909-9A33-2ECC517D57E0}" type="slidenum">
              <a:rPr lang="id-ID" smtClean="0"/>
              <a:t>‹#›</a:t>
            </a:fld>
            <a:endParaRPr lang="id-ID"/>
          </a:p>
        </p:txBody>
      </p:sp>
    </p:spTree>
    <p:extLst>
      <p:ext uri="{BB962C8B-B14F-4D97-AF65-F5344CB8AC3E}">
        <p14:creationId xmlns:p14="http://schemas.microsoft.com/office/powerpoint/2010/main" val="2005649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C1A972EF-4B5D-4840-B118-CB453E257F99}" type="datetimeFigureOut">
              <a:rPr lang="id-ID" smtClean="0"/>
              <a:t>05/05/2019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831D79E-5CDD-4909-9A33-2ECC517D57E0}" type="slidenum">
              <a:rPr lang="id-ID" smtClean="0"/>
              <a:t>‹#›</a:t>
            </a:fld>
            <a:endParaRPr lang="id-ID"/>
          </a:p>
        </p:txBody>
      </p:sp>
    </p:spTree>
    <p:extLst>
      <p:ext uri="{BB962C8B-B14F-4D97-AF65-F5344CB8AC3E}">
        <p14:creationId xmlns:p14="http://schemas.microsoft.com/office/powerpoint/2010/main" val="1648357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A972EF-4B5D-4840-B118-CB453E257F99}" type="datetimeFigureOut">
              <a:rPr lang="id-ID" smtClean="0"/>
              <a:t>05/05/2019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831D79E-5CDD-4909-9A33-2ECC517D57E0}" type="slidenum">
              <a:rPr lang="id-ID" smtClean="0"/>
              <a:t>‹#›</a:t>
            </a:fld>
            <a:endParaRPr lang="id-ID"/>
          </a:p>
        </p:txBody>
      </p:sp>
    </p:spTree>
    <p:extLst>
      <p:ext uri="{BB962C8B-B14F-4D97-AF65-F5344CB8AC3E}">
        <p14:creationId xmlns:p14="http://schemas.microsoft.com/office/powerpoint/2010/main" val="727256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C1A972EF-4B5D-4840-B118-CB453E257F99}" type="datetimeFigureOut">
              <a:rPr lang="id-ID" smtClean="0"/>
              <a:t>05/05/2019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0831D79E-5CDD-4909-9A33-2ECC517D57E0}" type="slidenum">
              <a:rPr lang="id-ID" smtClean="0"/>
              <a:t>‹#›</a:t>
            </a:fld>
            <a:endParaRPr lang="id-ID"/>
          </a:p>
        </p:txBody>
      </p:sp>
    </p:spTree>
    <p:extLst>
      <p:ext uri="{BB962C8B-B14F-4D97-AF65-F5344CB8AC3E}">
        <p14:creationId xmlns:p14="http://schemas.microsoft.com/office/powerpoint/2010/main" val="170009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p>
            <a:fld id="{C1A972EF-4B5D-4840-B118-CB453E257F99}" type="datetimeFigureOut">
              <a:rPr lang="id-ID" smtClean="0"/>
              <a:t>05/05/2019</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0831D79E-5CDD-4909-9A33-2ECC517D57E0}" type="slidenum">
              <a:rPr lang="id-ID" smtClean="0"/>
              <a:t>‹#›</a:t>
            </a:fld>
            <a:endParaRPr lang="id-ID"/>
          </a:p>
        </p:txBody>
      </p:sp>
    </p:spTree>
    <p:extLst>
      <p:ext uri="{BB962C8B-B14F-4D97-AF65-F5344CB8AC3E}">
        <p14:creationId xmlns:p14="http://schemas.microsoft.com/office/powerpoint/2010/main" val="3265887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C1A972EF-4B5D-4840-B118-CB453E257F99}" type="datetimeFigureOut">
              <a:rPr lang="id-ID" smtClean="0"/>
              <a:t>05/05/2019</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0831D79E-5CDD-4909-9A33-2ECC517D57E0}" type="slidenum">
              <a:rPr lang="id-ID" smtClean="0"/>
              <a:t>‹#›</a:t>
            </a:fld>
            <a:endParaRPr lang="id-ID"/>
          </a:p>
        </p:txBody>
      </p:sp>
    </p:spTree>
    <p:extLst>
      <p:ext uri="{BB962C8B-B14F-4D97-AF65-F5344CB8AC3E}">
        <p14:creationId xmlns:p14="http://schemas.microsoft.com/office/powerpoint/2010/main" val="75264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A972EF-4B5D-4840-B118-CB453E257F99}" type="datetimeFigureOut">
              <a:rPr lang="id-ID" smtClean="0"/>
              <a:t>05/05/2019</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0831D79E-5CDD-4909-9A33-2ECC517D57E0}" type="slidenum">
              <a:rPr lang="id-ID" smtClean="0"/>
              <a:t>‹#›</a:t>
            </a:fld>
            <a:endParaRPr lang="id-ID"/>
          </a:p>
        </p:txBody>
      </p:sp>
    </p:spTree>
    <p:extLst>
      <p:ext uri="{BB962C8B-B14F-4D97-AF65-F5344CB8AC3E}">
        <p14:creationId xmlns:p14="http://schemas.microsoft.com/office/powerpoint/2010/main" val="2119998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A972EF-4B5D-4840-B118-CB453E257F99}" type="datetimeFigureOut">
              <a:rPr lang="id-ID" smtClean="0"/>
              <a:t>05/05/2019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0831D79E-5CDD-4909-9A33-2ECC517D57E0}" type="slidenum">
              <a:rPr lang="id-ID" smtClean="0"/>
              <a:t>‹#›</a:t>
            </a:fld>
            <a:endParaRPr lang="id-ID"/>
          </a:p>
        </p:txBody>
      </p:sp>
    </p:spTree>
    <p:extLst>
      <p:ext uri="{BB962C8B-B14F-4D97-AF65-F5344CB8AC3E}">
        <p14:creationId xmlns:p14="http://schemas.microsoft.com/office/powerpoint/2010/main" val="2514040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A972EF-4B5D-4840-B118-CB453E257F99}" type="datetimeFigureOut">
              <a:rPr lang="id-ID" smtClean="0"/>
              <a:t>05/05/2019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0831D79E-5CDD-4909-9A33-2ECC517D57E0}" type="slidenum">
              <a:rPr lang="id-ID" smtClean="0"/>
              <a:t>‹#›</a:t>
            </a:fld>
            <a:endParaRPr lang="id-ID"/>
          </a:p>
        </p:txBody>
      </p:sp>
    </p:spTree>
    <p:extLst>
      <p:ext uri="{BB962C8B-B14F-4D97-AF65-F5344CB8AC3E}">
        <p14:creationId xmlns:p14="http://schemas.microsoft.com/office/powerpoint/2010/main" val="2266807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2E0D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1A972EF-4B5D-4840-B118-CB453E257F99}" type="datetimeFigureOut">
              <a:rPr lang="id-ID" smtClean="0"/>
              <a:t>05/05/2019</a:t>
            </a:fld>
            <a:endParaRPr lang="id-ID"/>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831D79E-5CDD-4909-9A33-2ECC517D57E0}" type="slidenum">
              <a:rPr lang="id-ID" smtClean="0"/>
              <a:t>‹#›</a:t>
            </a:fld>
            <a:endParaRPr lang="id-ID"/>
          </a:p>
        </p:txBody>
      </p:sp>
    </p:spTree>
    <p:extLst>
      <p:ext uri="{BB962C8B-B14F-4D97-AF65-F5344CB8AC3E}">
        <p14:creationId xmlns:p14="http://schemas.microsoft.com/office/powerpoint/2010/main" val="2883185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29" name="Picture 5" descr="D:\a-voir-absolum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2927" y="0"/>
            <a:ext cx="4177266" cy="253563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D:\06db639702653e2485ded3c346e55e3d_600x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512" y="-20538"/>
            <a:ext cx="3024000" cy="2016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D:\day-trip-to-chichen-itza-valladolid-with-cenote-swim-and-lunch-in-canc-n-48465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535634"/>
            <a:ext cx="3814003" cy="2607867"/>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D:\ae0a74de-7368-4ed6-d1de-30492169e90c.jpg"/>
          <p:cNvPicPr>
            <a:picLocks noChangeAspect="1" noChangeArrowheads="1"/>
          </p:cNvPicPr>
          <p:nvPr/>
        </p:nvPicPr>
        <p:blipFill rotWithShape="1">
          <a:blip r:embed="rId5">
            <a:extLst>
              <a:ext uri="{28A0092B-C50C-407E-A947-70E740481C1C}">
                <a14:useLocalDpi xmlns:a14="http://schemas.microsoft.com/office/drawing/2010/main" val="0"/>
              </a:ext>
            </a:extLst>
          </a:blip>
          <a:srcRect l="26997"/>
          <a:stretch/>
        </p:blipFill>
        <p:spPr bwMode="auto">
          <a:xfrm>
            <a:off x="3294743" y="2535634"/>
            <a:ext cx="3275488" cy="26078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cc069f0017d64274adb0ac688d2245a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637" b="9187"/>
          <a:stretch/>
        </p:blipFill>
        <p:spPr bwMode="auto">
          <a:xfrm>
            <a:off x="6156511" y="3081943"/>
            <a:ext cx="3024001" cy="2061557"/>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D:\tembok-besar-china_20170912_181953.jpg"/>
          <p:cNvPicPr>
            <a:picLocks noChangeAspect="1" noChangeArrowheads="1"/>
          </p:cNvPicPr>
          <p:nvPr/>
        </p:nvPicPr>
        <p:blipFill rotWithShape="1">
          <a:blip r:embed="rId7">
            <a:extLst>
              <a:ext uri="{28A0092B-C50C-407E-A947-70E740481C1C}">
                <a14:useLocalDpi xmlns:a14="http://schemas.microsoft.com/office/drawing/2010/main" val="0"/>
              </a:ext>
            </a:extLst>
          </a:blip>
          <a:srcRect t="36367"/>
          <a:stretch/>
        </p:blipFill>
        <p:spPr bwMode="auto">
          <a:xfrm>
            <a:off x="6156511" y="1995462"/>
            <a:ext cx="3024001" cy="10803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corcovado-cristo-redentor.jpg"/>
          <p:cNvPicPr>
            <a:picLocks noChangeAspect="1" noChangeArrowheads="1"/>
          </p:cNvPicPr>
          <p:nvPr/>
        </p:nvPicPr>
        <p:blipFill rotWithShape="1">
          <a:blip r:embed="rId8">
            <a:extLst>
              <a:ext uri="{28A0092B-C50C-407E-A947-70E740481C1C}">
                <a14:useLocalDpi xmlns:a14="http://schemas.microsoft.com/office/drawing/2010/main" val="0"/>
              </a:ext>
            </a:extLst>
          </a:blip>
          <a:srcRect l="22861" r="15227"/>
          <a:stretch/>
        </p:blipFill>
        <p:spPr bwMode="auto">
          <a:xfrm>
            <a:off x="0" y="2"/>
            <a:ext cx="2699657" cy="253563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 y="1"/>
            <a:ext cx="9180512" cy="51435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Rectangle 11"/>
          <p:cNvSpPr/>
          <p:nvPr/>
        </p:nvSpPr>
        <p:spPr>
          <a:xfrm>
            <a:off x="2122927" y="1592798"/>
            <a:ext cx="4480644" cy="2123658"/>
          </a:xfrm>
          <a:prstGeom prst="rect">
            <a:avLst/>
          </a:prstGeom>
        </p:spPr>
        <p:txBody>
          <a:bodyPr wrap="square">
            <a:spAutoFit/>
          </a:bodyPr>
          <a:lstStyle/>
          <a:p>
            <a:pPr algn="ctr"/>
            <a:r>
              <a:rPr lang="id-ID" sz="2800" b="1" dirty="0">
                <a:solidFill>
                  <a:schemeClr val="bg1"/>
                </a:solidFill>
                <a:latin typeface="Maiandra GD" pitchFamily="34" charset="0"/>
                <a:cs typeface="Aharoni" pitchFamily="2" charset="-79"/>
              </a:rPr>
              <a:t>SEVEN WONDER OF THE </a:t>
            </a:r>
            <a:r>
              <a:rPr lang="id-ID" sz="2800" b="1" dirty="0" smtClean="0">
                <a:solidFill>
                  <a:schemeClr val="bg1"/>
                </a:solidFill>
                <a:latin typeface="Maiandra GD" pitchFamily="34" charset="0"/>
                <a:cs typeface="Aharoni" pitchFamily="2" charset="-79"/>
              </a:rPr>
              <a:t>WORLD</a:t>
            </a:r>
          </a:p>
          <a:p>
            <a:pPr algn="ctr"/>
            <a:endParaRPr lang="id-ID" sz="2000" b="1" dirty="0">
              <a:solidFill>
                <a:schemeClr val="bg1"/>
              </a:solidFill>
              <a:latin typeface="Maiandra GD" pitchFamily="34" charset="0"/>
              <a:cs typeface="Aharoni" pitchFamily="2" charset="-79"/>
            </a:endParaRPr>
          </a:p>
          <a:p>
            <a:pPr algn="ctr"/>
            <a:r>
              <a:rPr lang="id-ID" dirty="0">
                <a:solidFill>
                  <a:schemeClr val="bg1"/>
                </a:solidFill>
                <a:latin typeface="Maiandra GD" pitchFamily="34" charset="0"/>
                <a:cs typeface="Aharoni" pitchFamily="2" charset="-79"/>
              </a:rPr>
              <a:t>Bintang Refani Mauludi – 2103161052 </a:t>
            </a:r>
            <a:endParaRPr lang="id-ID" dirty="0" smtClean="0">
              <a:solidFill>
                <a:schemeClr val="bg1"/>
              </a:solidFill>
              <a:latin typeface="Maiandra GD" pitchFamily="34" charset="0"/>
              <a:cs typeface="Aharoni" pitchFamily="2" charset="-79"/>
            </a:endParaRPr>
          </a:p>
          <a:p>
            <a:pPr algn="ctr"/>
            <a:r>
              <a:rPr lang="id-ID" dirty="0" smtClean="0">
                <a:solidFill>
                  <a:schemeClr val="bg1"/>
                </a:solidFill>
                <a:latin typeface="Maiandra GD" pitchFamily="34" charset="0"/>
                <a:cs typeface="Aharoni" pitchFamily="2" charset="-79"/>
              </a:rPr>
              <a:t>3 </a:t>
            </a:r>
            <a:r>
              <a:rPr lang="id-ID" dirty="0">
                <a:solidFill>
                  <a:schemeClr val="bg1"/>
                </a:solidFill>
                <a:latin typeface="Maiandra GD" pitchFamily="34" charset="0"/>
                <a:cs typeface="Aharoni" pitchFamily="2" charset="-79"/>
              </a:rPr>
              <a:t>D3 Teknik Informatika B</a:t>
            </a:r>
          </a:p>
          <a:p>
            <a:pPr algn="ctr"/>
            <a:endParaRPr lang="id-ID" sz="2000" b="1" dirty="0">
              <a:solidFill>
                <a:schemeClr val="bg1"/>
              </a:solidFill>
              <a:latin typeface="Maiandra GD" pitchFamily="34" charset="0"/>
              <a:cs typeface="Aharoni" pitchFamily="2" charset="-79"/>
            </a:endParaRPr>
          </a:p>
        </p:txBody>
      </p:sp>
      <p:sp>
        <p:nvSpPr>
          <p:cNvPr id="3" name="Half Frame 2"/>
          <p:cNvSpPr/>
          <p:nvPr/>
        </p:nvSpPr>
        <p:spPr>
          <a:xfrm>
            <a:off x="1665267" y="1412722"/>
            <a:ext cx="602477" cy="582964"/>
          </a:xfrm>
          <a:prstGeom prst="halfFrame">
            <a:avLst>
              <a:gd name="adj1" fmla="val 7510"/>
              <a:gd name="adj2" fmla="val 1019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4" name="Half Frame 13"/>
          <p:cNvSpPr/>
          <p:nvPr/>
        </p:nvSpPr>
        <p:spPr>
          <a:xfrm rot="16200000">
            <a:off x="1675023" y="2915133"/>
            <a:ext cx="602477" cy="582964"/>
          </a:xfrm>
          <a:prstGeom prst="halfFrame">
            <a:avLst>
              <a:gd name="adj1" fmla="val 7510"/>
              <a:gd name="adj2" fmla="val 1019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5" name="Half Frame 14"/>
          <p:cNvSpPr/>
          <p:nvPr/>
        </p:nvSpPr>
        <p:spPr>
          <a:xfrm flipH="1">
            <a:off x="6345787" y="1412722"/>
            <a:ext cx="602477" cy="582964"/>
          </a:xfrm>
          <a:prstGeom prst="halfFrame">
            <a:avLst>
              <a:gd name="adj1" fmla="val 7510"/>
              <a:gd name="adj2" fmla="val 1019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6" name="Half Frame 15"/>
          <p:cNvSpPr/>
          <p:nvPr/>
        </p:nvSpPr>
        <p:spPr>
          <a:xfrm rot="5400000" flipH="1">
            <a:off x="6355543" y="2915133"/>
            <a:ext cx="602477" cy="582964"/>
          </a:xfrm>
          <a:prstGeom prst="halfFrame">
            <a:avLst>
              <a:gd name="adj1" fmla="val 7510"/>
              <a:gd name="adj2" fmla="val 1019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Tree>
    <p:extLst>
      <p:ext uri="{BB962C8B-B14F-4D97-AF65-F5344CB8AC3E}">
        <p14:creationId xmlns:p14="http://schemas.microsoft.com/office/powerpoint/2010/main" val="378489075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wheel(1)">
                                      <p:cBhvr>
                                        <p:cTn id="7" dur="2000"/>
                                        <p:tgtEl>
                                          <p:spTgt spid="1033"/>
                                        </p:tgtEl>
                                      </p:cBhvr>
                                    </p:animEffect>
                                  </p:childTnLst>
                                </p:cTn>
                              </p:par>
                              <p:par>
                                <p:cTn id="8" presetID="21" presetClass="entr" presetSubtype="1"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wheel(1)">
                                      <p:cBhvr>
                                        <p:cTn id="10" dur="2000"/>
                                        <p:tgtEl>
                                          <p:spTgt spid="1028"/>
                                        </p:tgtEl>
                                      </p:cBhvr>
                                    </p:animEffect>
                                  </p:childTnLst>
                                </p:cTn>
                              </p:par>
                              <p:par>
                                <p:cTn id="11" presetID="21" presetClass="entr" presetSubtype="1" fill="hold" nodeType="withEffect">
                                  <p:stCondLst>
                                    <p:cond delay="0"/>
                                  </p:stCondLst>
                                  <p:childTnLst>
                                    <p:set>
                                      <p:cBhvr>
                                        <p:cTn id="12" dur="1" fill="hold">
                                          <p:stCondLst>
                                            <p:cond delay="0"/>
                                          </p:stCondLst>
                                        </p:cTn>
                                        <p:tgtEl>
                                          <p:spTgt spid="1029"/>
                                        </p:tgtEl>
                                        <p:attrNameLst>
                                          <p:attrName>style.visibility</p:attrName>
                                        </p:attrNameLst>
                                      </p:cBhvr>
                                      <p:to>
                                        <p:strVal val="visible"/>
                                      </p:to>
                                    </p:set>
                                    <p:animEffect transition="in" filter="wheel(1)">
                                      <p:cBhvr>
                                        <p:cTn id="13" dur="2000"/>
                                        <p:tgtEl>
                                          <p:spTgt spid="1029"/>
                                        </p:tgtEl>
                                      </p:cBhvr>
                                    </p:animEffect>
                                  </p:childTnLst>
                                </p:cTn>
                              </p:par>
                              <p:par>
                                <p:cTn id="14" presetID="21" presetClass="entr" presetSubtype="1" fill="hold" nodeType="withEffect">
                                  <p:stCondLst>
                                    <p:cond delay="0"/>
                                  </p:stCondLst>
                                  <p:childTnLst>
                                    <p:set>
                                      <p:cBhvr>
                                        <p:cTn id="15" dur="1" fill="hold">
                                          <p:stCondLst>
                                            <p:cond delay="0"/>
                                          </p:stCondLst>
                                        </p:cTn>
                                        <p:tgtEl>
                                          <p:spTgt spid="1031"/>
                                        </p:tgtEl>
                                        <p:attrNameLst>
                                          <p:attrName>style.visibility</p:attrName>
                                        </p:attrNameLst>
                                      </p:cBhvr>
                                      <p:to>
                                        <p:strVal val="visible"/>
                                      </p:to>
                                    </p:set>
                                    <p:animEffect transition="in" filter="wheel(1)">
                                      <p:cBhvr>
                                        <p:cTn id="16" dur="2000"/>
                                        <p:tgtEl>
                                          <p:spTgt spid="1031"/>
                                        </p:tgtEl>
                                      </p:cBhvr>
                                    </p:animEffect>
                                  </p:childTnLst>
                                </p:cTn>
                              </p:par>
                              <p:par>
                                <p:cTn id="17" presetID="21" presetClass="entr" presetSubtype="1" fill="hold" nodeType="withEffect">
                                  <p:stCondLst>
                                    <p:cond delay="0"/>
                                  </p:stCondLst>
                                  <p:childTnLst>
                                    <p:set>
                                      <p:cBhvr>
                                        <p:cTn id="18" dur="1" fill="hold">
                                          <p:stCondLst>
                                            <p:cond delay="0"/>
                                          </p:stCondLst>
                                        </p:cTn>
                                        <p:tgtEl>
                                          <p:spTgt spid="1037"/>
                                        </p:tgtEl>
                                        <p:attrNameLst>
                                          <p:attrName>style.visibility</p:attrName>
                                        </p:attrNameLst>
                                      </p:cBhvr>
                                      <p:to>
                                        <p:strVal val="visible"/>
                                      </p:to>
                                    </p:set>
                                    <p:animEffect transition="in" filter="wheel(1)">
                                      <p:cBhvr>
                                        <p:cTn id="19" dur="2000"/>
                                        <p:tgtEl>
                                          <p:spTgt spid="1037"/>
                                        </p:tgtEl>
                                      </p:cBhvr>
                                    </p:animEffect>
                                  </p:childTnLst>
                                </p:cTn>
                              </p:par>
                              <p:par>
                                <p:cTn id="20" presetID="21" presetClass="entr" presetSubtype="1" fill="hold" nodeType="withEffect">
                                  <p:stCondLst>
                                    <p:cond delay="0"/>
                                  </p:stCondLst>
                                  <p:childTnLst>
                                    <p:set>
                                      <p:cBhvr>
                                        <p:cTn id="21" dur="1" fill="hold">
                                          <p:stCondLst>
                                            <p:cond delay="0"/>
                                          </p:stCondLst>
                                        </p:cTn>
                                        <p:tgtEl>
                                          <p:spTgt spid="1035"/>
                                        </p:tgtEl>
                                        <p:attrNameLst>
                                          <p:attrName>style.visibility</p:attrName>
                                        </p:attrNameLst>
                                      </p:cBhvr>
                                      <p:to>
                                        <p:strVal val="visible"/>
                                      </p:to>
                                    </p:set>
                                    <p:animEffect transition="in" filter="wheel(1)">
                                      <p:cBhvr>
                                        <p:cTn id="22" dur="2000"/>
                                        <p:tgtEl>
                                          <p:spTgt spid="1035"/>
                                        </p:tgtEl>
                                      </p:cBhvr>
                                    </p:animEffect>
                                  </p:childTnLst>
                                </p:cTn>
                              </p:par>
                              <p:par>
                                <p:cTn id="23" presetID="21" presetClass="entr" presetSubtype="1" fill="hold" nodeType="withEffect">
                                  <p:stCondLst>
                                    <p:cond delay="0"/>
                                  </p:stCondLst>
                                  <p:childTnLst>
                                    <p:set>
                                      <p:cBhvr>
                                        <p:cTn id="24" dur="1" fill="hold">
                                          <p:stCondLst>
                                            <p:cond delay="0"/>
                                          </p:stCondLst>
                                        </p:cTn>
                                        <p:tgtEl>
                                          <p:spTgt spid="1034"/>
                                        </p:tgtEl>
                                        <p:attrNameLst>
                                          <p:attrName>style.visibility</p:attrName>
                                        </p:attrNameLst>
                                      </p:cBhvr>
                                      <p:to>
                                        <p:strVal val="visible"/>
                                      </p:to>
                                    </p:set>
                                    <p:animEffect transition="in" filter="wheel(1)">
                                      <p:cBhvr>
                                        <p:cTn id="25" dur="2000"/>
                                        <p:tgtEl>
                                          <p:spTgt spid="1034"/>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heel(1)">
                                      <p:cBhvr>
                                        <p:cTn id="28" dur="2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3" grpId="0" animBg="1"/>
      <p:bldP spid="14" grpId="0" animBg="1"/>
      <p:bldP spid="15" grpId="0" animBg="1"/>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6" name="Picture 4" descr="D:\FIX.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6" y="0"/>
            <a:ext cx="9150626"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162018" y="144464"/>
            <a:ext cx="3239852" cy="540000"/>
            <a:chOff x="0" y="123478"/>
            <a:chExt cx="3239852" cy="540000"/>
          </a:xfrm>
          <a:solidFill>
            <a:srgbClr val="910C07"/>
          </a:solidFill>
        </p:grpSpPr>
        <p:sp>
          <p:nvSpPr>
            <p:cNvPr id="11" name="Rectangle 10"/>
            <p:cNvSpPr/>
            <p:nvPr/>
          </p:nvSpPr>
          <p:spPr>
            <a:xfrm>
              <a:off x="0" y="123478"/>
              <a:ext cx="2915816"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p:cNvSpPr/>
            <p:nvPr/>
          </p:nvSpPr>
          <p:spPr>
            <a:xfrm>
              <a:off x="2591780" y="123478"/>
              <a:ext cx="648072"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5" name="Rectangle 14"/>
          <p:cNvSpPr/>
          <p:nvPr/>
        </p:nvSpPr>
        <p:spPr>
          <a:xfrm>
            <a:off x="395536" y="195486"/>
            <a:ext cx="2234907" cy="369332"/>
          </a:xfrm>
          <a:prstGeom prst="rect">
            <a:avLst/>
          </a:prstGeom>
        </p:spPr>
        <p:txBody>
          <a:bodyPr wrap="none">
            <a:spAutoFit/>
          </a:bodyPr>
          <a:lstStyle/>
          <a:p>
            <a:r>
              <a:rPr lang="id-ID" b="1" dirty="0">
                <a:solidFill>
                  <a:schemeClr val="bg1"/>
                </a:solidFill>
                <a:latin typeface="Maiandra GD" pitchFamily="34" charset="0"/>
              </a:rPr>
              <a:t>Map of Chichen Itza</a:t>
            </a:r>
          </a:p>
        </p:txBody>
      </p:sp>
      <p:sp>
        <p:nvSpPr>
          <p:cNvPr id="5" name="Rectangular Callout 4"/>
          <p:cNvSpPr/>
          <p:nvPr/>
        </p:nvSpPr>
        <p:spPr>
          <a:xfrm>
            <a:off x="4568687" y="987574"/>
            <a:ext cx="1227449" cy="576064"/>
          </a:xfrm>
          <a:prstGeom prst="wedgeRectCallout">
            <a:avLst>
              <a:gd name="adj1" fmla="val -3537"/>
              <a:gd name="adj2" fmla="val 87853"/>
            </a:avLst>
          </a:prstGeom>
          <a:solidFill>
            <a:srgbClr val="910C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p:cNvSpPr/>
          <p:nvPr/>
        </p:nvSpPr>
        <p:spPr>
          <a:xfrm>
            <a:off x="4568687" y="1090940"/>
            <a:ext cx="1167307" cy="369332"/>
          </a:xfrm>
          <a:prstGeom prst="rect">
            <a:avLst/>
          </a:prstGeom>
        </p:spPr>
        <p:txBody>
          <a:bodyPr wrap="none">
            <a:spAutoFit/>
          </a:bodyPr>
          <a:lstStyle/>
          <a:p>
            <a:r>
              <a:rPr lang="id-ID" b="1" dirty="0" smtClean="0">
                <a:solidFill>
                  <a:schemeClr val="bg1"/>
                </a:solidFill>
                <a:latin typeface="Maiandra GD" pitchFamily="34" charset="0"/>
              </a:rPr>
              <a:t>El Castillo</a:t>
            </a:r>
            <a:endParaRPr lang="id-ID" b="1" dirty="0">
              <a:solidFill>
                <a:schemeClr val="bg1"/>
              </a:solidFill>
              <a:latin typeface="Maiandra GD" pitchFamily="34" charset="0"/>
            </a:endParaRPr>
          </a:p>
        </p:txBody>
      </p:sp>
    </p:spTree>
    <p:extLst>
      <p:ext uri="{BB962C8B-B14F-4D97-AF65-F5344CB8AC3E}">
        <p14:creationId xmlns:p14="http://schemas.microsoft.com/office/powerpoint/2010/main" val="426635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D:\FI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6" y="0"/>
            <a:ext cx="9150626"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162018" y="144464"/>
            <a:ext cx="3239852" cy="540000"/>
            <a:chOff x="0" y="123478"/>
            <a:chExt cx="3239852" cy="540000"/>
          </a:xfrm>
          <a:solidFill>
            <a:srgbClr val="910C07"/>
          </a:solidFill>
        </p:grpSpPr>
        <p:sp>
          <p:nvSpPr>
            <p:cNvPr id="11" name="Rectangle 10"/>
            <p:cNvSpPr/>
            <p:nvPr/>
          </p:nvSpPr>
          <p:spPr>
            <a:xfrm>
              <a:off x="0" y="123478"/>
              <a:ext cx="2915816"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p:cNvSpPr/>
            <p:nvPr/>
          </p:nvSpPr>
          <p:spPr>
            <a:xfrm>
              <a:off x="2591780" y="123478"/>
              <a:ext cx="648072"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5" name="Rectangle 14"/>
          <p:cNvSpPr/>
          <p:nvPr/>
        </p:nvSpPr>
        <p:spPr>
          <a:xfrm>
            <a:off x="395536" y="195486"/>
            <a:ext cx="2234907" cy="369332"/>
          </a:xfrm>
          <a:prstGeom prst="rect">
            <a:avLst/>
          </a:prstGeom>
        </p:spPr>
        <p:txBody>
          <a:bodyPr wrap="none">
            <a:spAutoFit/>
          </a:bodyPr>
          <a:lstStyle/>
          <a:p>
            <a:r>
              <a:rPr lang="id-ID" b="1" dirty="0">
                <a:solidFill>
                  <a:schemeClr val="bg1"/>
                </a:solidFill>
                <a:latin typeface="Maiandra GD" pitchFamily="34" charset="0"/>
              </a:rPr>
              <a:t>Map of Chichen Itza</a:t>
            </a:r>
          </a:p>
        </p:txBody>
      </p:sp>
      <p:sp>
        <p:nvSpPr>
          <p:cNvPr id="5" name="Rectangular Callout 4"/>
          <p:cNvSpPr/>
          <p:nvPr/>
        </p:nvSpPr>
        <p:spPr>
          <a:xfrm>
            <a:off x="6312595" y="12894"/>
            <a:ext cx="1859805" cy="576064"/>
          </a:xfrm>
          <a:prstGeom prst="wedgeRectCallout">
            <a:avLst>
              <a:gd name="adj1" fmla="val -3537"/>
              <a:gd name="adj2" fmla="val 87853"/>
            </a:avLst>
          </a:prstGeom>
          <a:solidFill>
            <a:srgbClr val="910C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p:cNvSpPr/>
          <p:nvPr/>
        </p:nvSpPr>
        <p:spPr>
          <a:xfrm>
            <a:off x="6312595" y="116260"/>
            <a:ext cx="1859805" cy="369332"/>
          </a:xfrm>
          <a:prstGeom prst="rect">
            <a:avLst/>
          </a:prstGeom>
        </p:spPr>
        <p:txBody>
          <a:bodyPr wrap="none">
            <a:spAutoFit/>
          </a:bodyPr>
          <a:lstStyle/>
          <a:p>
            <a:r>
              <a:rPr lang="id-ID" b="1" dirty="0" smtClean="0">
                <a:solidFill>
                  <a:schemeClr val="bg1"/>
                </a:solidFill>
                <a:latin typeface="Maiandra GD" pitchFamily="34" charset="0"/>
              </a:rPr>
              <a:t>Cernote Sagrado</a:t>
            </a:r>
            <a:endParaRPr lang="id-ID" b="1" dirty="0">
              <a:solidFill>
                <a:schemeClr val="bg1"/>
              </a:solidFill>
              <a:latin typeface="Maiandra GD" pitchFamily="34" charset="0"/>
            </a:endParaRPr>
          </a:p>
        </p:txBody>
      </p:sp>
    </p:spTree>
    <p:extLst>
      <p:ext uri="{BB962C8B-B14F-4D97-AF65-F5344CB8AC3E}">
        <p14:creationId xmlns:p14="http://schemas.microsoft.com/office/powerpoint/2010/main" val="217239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D:\FI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6" y="0"/>
            <a:ext cx="9150626"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162018" y="144464"/>
            <a:ext cx="3239852" cy="540000"/>
            <a:chOff x="0" y="123478"/>
            <a:chExt cx="3239852" cy="540000"/>
          </a:xfrm>
          <a:solidFill>
            <a:srgbClr val="910C07"/>
          </a:solidFill>
        </p:grpSpPr>
        <p:sp>
          <p:nvSpPr>
            <p:cNvPr id="11" name="Rectangle 10"/>
            <p:cNvSpPr/>
            <p:nvPr/>
          </p:nvSpPr>
          <p:spPr>
            <a:xfrm>
              <a:off x="0" y="123478"/>
              <a:ext cx="2915816"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p:cNvSpPr/>
            <p:nvPr/>
          </p:nvSpPr>
          <p:spPr>
            <a:xfrm>
              <a:off x="2591780" y="123478"/>
              <a:ext cx="648072"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5" name="Rectangle 14"/>
          <p:cNvSpPr/>
          <p:nvPr/>
        </p:nvSpPr>
        <p:spPr>
          <a:xfrm>
            <a:off x="395536" y="195486"/>
            <a:ext cx="2234907" cy="369332"/>
          </a:xfrm>
          <a:prstGeom prst="rect">
            <a:avLst/>
          </a:prstGeom>
        </p:spPr>
        <p:txBody>
          <a:bodyPr wrap="none">
            <a:spAutoFit/>
          </a:bodyPr>
          <a:lstStyle/>
          <a:p>
            <a:r>
              <a:rPr lang="id-ID" b="1" dirty="0">
                <a:solidFill>
                  <a:schemeClr val="bg1"/>
                </a:solidFill>
                <a:latin typeface="Maiandra GD" pitchFamily="34" charset="0"/>
              </a:rPr>
              <a:t>Map of Chichen Itza</a:t>
            </a:r>
          </a:p>
        </p:txBody>
      </p:sp>
      <p:sp>
        <p:nvSpPr>
          <p:cNvPr id="5" name="Rectangular Callout 4"/>
          <p:cNvSpPr/>
          <p:nvPr/>
        </p:nvSpPr>
        <p:spPr>
          <a:xfrm>
            <a:off x="2915816" y="2468384"/>
            <a:ext cx="1859805" cy="576064"/>
          </a:xfrm>
          <a:prstGeom prst="wedgeRectCallout">
            <a:avLst>
              <a:gd name="adj1" fmla="val -3537"/>
              <a:gd name="adj2" fmla="val 87853"/>
            </a:avLst>
          </a:prstGeom>
          <a:solidFill>
            <a:srgbClr val="910C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p:cNvSpPr/>
          <p:nvPr/>
        </p:nvSpPr>
        <p:spPr>
          <a:xfrm>
            <a:off x="2915816" y="2571750"/>
            <a:ext cx="1859805" cy="369332"/>
          </a:xfrm>
          <a:prstGeom prst="rect">
            <a:avLst/>
          </a:prstGeom>
        </p:spPr>
        <p:txBody>
          <a:bodyPr wrap="none">
            <a:spAutoFit/>
          </a:bodyPr>
          <a:lstStyle/>
          <a:p>
            <a:r>
              <a:rPr lang="id-ID" b="1" dirty="0" smtClean="0">
                <a:solidFill>
                  <a:schemeClr val="bg1"/>
                </a:solidFill>
                <a:latin typeface="Maiandra GD" pitchFamily="34" charset="0"/>
              </a:rPr>
              <a:t>Cernote Sagrado</a:t>
            </a:r>
            <a:endParaRPr lang="id-ID" b="1" dirty="0">
              <a:solidFill>
                <a:schemeClr val="bg1"/>
              </a:solidFill>
              <a:latin typeface="Maiandra GD" pitchFamily="34" charset="0"/>
            </a:endParaRPr>
          </a:p>
        </p:txBody>
      </p:sp>
    </p:spTree>
    <p:extLst>
      <p:ext uri="{BB962C8B-B14F-4D97-AF65-F5344CB8AC3E}">
        <p14:creationId xmlns:p14="http://schemas.microsoft.com/office/powerpoint/2010/main" val="3149298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D:\FI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6" y="0"/>
            <a:ext cx="9150626"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0" y="123478"/>
            <a:ext cx="3239852" cy="540000"/>
            <a:chOff x="0" y="123478"/>
            <a:chExt cx="3239852" cy="540000"/>
          </a:xfrm>
        </p:grpSpPr>
        <p:sp>
          <p:nvSpPr>
            <p:cNvPr id="11" name="Rectangle 10"/>
            <p:cNvSpPr/>
            <p:nvPr/>
          </p:nvSpPr>
          <p:spPr>
            <a:xfrm>
              <a:off x="0" y="123478"/>
              <a:ext cx="2915816" cy="540000"/>
            </a:xfrm>
            <a:prstGeom prst="rect">
              <a:avLst/>
            </a:prstGeom>
            <a:solidFill>
              <a:srgbClr val="492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p:cNvSpPr/>
            <p:nvPr/>
          </p:nvSpPr>
          <p:spPr>
            <a:xfrm>
              <a:off x="2591780" y="123478"/>
              <a:ext cx="648072" cy="540000"/>
            </a:xfrm>
            <a:prstGeom prst="ellipse">
              <a:avLst/>
            </a:prstGeom>
            <a:solidFill>
              <a:srgbClr val="492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5" name="Rectangle 14"/>
          <p:cNvSpPr/>
          <p:nvPr/>
        </p:nvSpPr>
        <p:spPr>
          <a:xfrm>
            <a:off x="971600" y="208812"/>
            <a:ext cx="1282723" cy="369332"/>
          </a:xfrm>
          <a:prstGeom prst="rect">
            <a:avLst/>
          </a:prstGeom>
        </p:spPr>
        <p:txBody>
          <a:bodyPr wrap="none">
            <a:spAutoFit/>
          </a:bodyPr>
          <a:lstStyle/>
          <a:p>
            <a:r>
              <a:rPr lang="id-ID" b="1" dirty="0" smtClean="0">
                <a:solidFill>
                  <a:schemeClr val="bg1"/>
                </a:solidFill>
                <a:latin typeface="Maiandra GD" pitchFamily="34" charset="0"/>
              </a:rPr>
              <a:t> EL Castillo</a:t>
            </a:r>
            <a:endParaRPr lang="id-ID" b="1" dirty="0">
              <a:solidFill>
                <a:schemeClr val="bg1"/>
              </a:solidFill>
              <a:latin typeface="Maiandra GD" pitchFamily="34" charset="0"/>
            </a:endParaRPr>
          </a:p>
        </p:txBody>
      </p:sp>
      <p:pic>
        <p:nvPicPr>
          <p:cNvPr id="10242" name="Picture 2" descr="D:\location_map_pin_brown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4921" y="1330291"/>
            <a:ext cx="530318" cy="69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7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242"/>
                                        </p:tgtEl>
                                        <p:attrNameLst>
                                          <p:attrName>style.visibility</p:attrName>
                                        </p:attrNameLst>
                                      </p:cBhvr>
                                      <p:to>
                                        <p:strVal val="visible"/>
                                      </p:to>
                                    </p:set>
                                    <p:animEffect transition="in" filter="wipe(down)">
                                      <p:cBhvr>
                                        <p:cTn id="1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D:\tour_img-661956-1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843558"/>
            <a:ext cx="5412289" cy="3384376"/>
          </a:xfrm>
          <a:prstGeom prst="rect">
            <a:avLst/>
          </a:prstGeom>
          <a:noFill/>
          <a:ln>
            <a:solidFill>
              <a:schemeClr val="tx1"/>
            </a:solidFill>
            <a:prstDash val="dash"/>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0" y="0"/>
            <a:ext cx="4499992" cy="5143500"/>
          </a:xfrm>
          <a:prstGeom prst="rect">
            <a:avLst/>
          </a:prstGeom>
          <a:solidFill>
            <a:srgbClr val="F5C4A9"/>
          </a:solidFill>
          <a:ln>
            <a:solidFill>
              <a:srgbClr val="F5C4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Rectangle 6"/>
          <p:cNvSpPr/>
          <p:nvPr/>
        </p:nvSpPr>
        <p:spPr>
          <a:xfrm>
            <a:off x="611560" y="1320768"/>
            <a:ext cx="3672993" cy="954107"/>
          </a:xfrm>
          <a:prstGeom prst="rect">
            <a:avLst/>
          </a:prstGeom>
        </p:spPr>
        <p:txBody>
          <a:bodyPr wrap="none">
            <a:spAutoFit/>
          </a:bodyPr>
          <a:lstStyle/>
          <a:p>
            <a:pPr algn="ctr"/>
            <a:r>
              <a:rPr lang="id-ID" sz="2800" b="1" dirty="0" smtClean="0">
                <a:solidFill>
                  <a:srgbClr val="492303"/>
                </a:solidFill>
                <a:latin typeface="Maiandra GD" pitchFamily="34" charset="0"/>
              </a:rPr>
              <a:t> EL Castillo</a:t>
            </a:r>
          </a:p>
          <a:p>
            <a:pPr algn="ctr"/>
            <a:r>
              <a:rPr lang="id-ID" sz="2800" b="1" dirty="0" smtClean="0">
                <a:solidFill>
                  <a:srgbClr val="492303"/>
                </a:solidFill>
                <a:latin typeface="Maiandra GD" pitchFamily="34" charset="0"/>
              </a:rPr>
              <a:t>[ Kukulkan's Pyramid ]</a:t>
            </a:r>
            <a:endParaRPr lang="id-ID" sz="2800" b="1" dirty="0">
              <a:solidFill>
                <a:srgbClr val="492303"/>
              </a:solidFill>
              <a:latin typeface="Maiandra GD" pitchFamily="34" charset="0"/>
            </a:endParaRPr>
          </a:p>
        </p:txBody>
      </p:sp>
      <p:sp>
        <p:nvSpPr>
          <p:cNvPr id="8" name="Rectangle 7"/>
          <p:cNvSpPr/>
          <p:nvPr/>
        </p:nvSpPr>
        <p:spPr>
          <a:xfrm>
            <a:off x="611559" y="2535745"/>
            <a:ext cx="3600401" cy="646331"/>
          </a:xfrm>
          <a:prstGeom prst="rect">
            <a:avLst/>
          </a:prstGeom>
        </p:spPr>
        <p:txBody>
          <a:bodyPr wrap="square">
            <a:spAutoFit/>
          </a:bodyPr>
          <a:lstStyle/>
          <a:p>
            <a:pPr algn="ctr"/>
            <a:r>
              <a:rPr lang="id-ID" dirty="0">
                <a:solidFill>
                  <a:srgbClr val="492303"/>
                </a:solidFill>
                <a:latin typeface="Maiandra GD" pitchFamily="34" charset="0"/>
              </a:rPr>
              <a:t>EL Castillo</a:t>
            </a:r>
            <a:r>
              <a:rPr lang="en-US" dirty="0" smtClean="0">
                <a:solidFill>
                  <a:srgbClr val="492303"/>
                </a:solidFill>
                <a:latin typeface="Maiandra GD" pitchFamily="34" charset="0"/>
              </a:rPr>
              <a:t> </a:t>
            </a:r>
            <a:r>
              <a:rPr lang="en-US" dirty="0">
                <a:solidFill>
                  <a:srgbClr val="492303"/>
                </a:solidFill>
                <a:latin typeface="Maiandra GD" pitchFamily="34" charset="0"/>
              </a:rPr>
              <a:t>served as a center for sacrifice and preaching</a:t>
            </a:r>
            <a:endParaRPr lang="id-ID" dirty="0">
              <a:solidFill>
                <a:srgbClr val="492303"/>
              </a:solidFill>
              <a:latin typeface="Maiandra GD" pitchFamily="34" charset="0"/>
            </a:endParaRPr>
          </a:p>
        </p:txBody>
      </p:sp>
      <p:sp>
        <p:nvSpPr>
          <p:cNvPr id="6" name="Rectangle 5"/>
          <p:cNvSpPr/>
          <p:nvPr/>
        </p:nvSpPr>
        <p:spPr>
          <a:xfrm>
            <a:off x="539552" y="3182076"/>
            <a:ext cx="3600401" cy="646331"/>
          </a:xfrm>
          <a:prstGeom prst="rect">
            <a:avLst/>
          </a:prstGeom>
        </p:spPr>
        <p:txBody>
          <a:bodyPr wrap="square">
            <a:spAutoFit/>
          </a:bodyPr>
          <a:lstStyle/>
          <a:p>
            <a:pPr algn="ctr"/>
            <a:r>
              <a:rPr lang="id-ID" dirty="0" smtClean="0">
                <a:solidFill>
                  <a:srgbClr val="492303"/>
                </a:solidFill>
                <a:latin typeface="Maiandra GD" pitchFamily="34" charset="0"/>
              </a:rPr>
              <a:t>El Castillo </a:t>
            </a:r>
            <a:r>
              <a:rPr lang="en-US" dirty="0" smtClean="0">
                <a:solidFill>
                  <a:srgbClr val="492303"/>
                </a:solidFill>
                <a:latin typeface="Maiandra GD" pitchFamily="34" charset="0"/>
              </a:rPr>
              <a:t>was </a:t>
            </a:r>
            <a:r>
              <a:rPr lang="en-US" dirty="0">
                <a:solidFill>
                  <a:srgbClr val="492303"/>
                </a:solidFill>
                <a:latin typeface="Maiandra GD" pitchFamily="34" charset="0"/>
              </a:rPr>
              <a:t>dedicated to the Feathered </a:t>
            </a:r>
            <a:r>
              <a:rPr lang="en-US" dirty="0" smtClean="0">
                <a:solidFill>
                  <a:srgbClr val="492303"/>
                </a:solidFill>
                <a:latin typeface="Maiandra GD" pitchFamily="34" charset="0"/>
              </a:rPr>
              <a:t>Serpent</a:t>
            </a:r>
            <a:endParaRPr lang="id-ID" dirty="0">
              <a:solidFill>
                <a:srgbClr val="492303"/>
              </a:solidFill>
              <a:latin typeface="Maiandra GD" pitchFamily="34" charset="0"/>
            </a:endParaRPr>
          </a:p>
        </p:txBody>
      </p:sp>
    </p:spTree>
    <p:extLst>
      <p:ext uri="{BB962C8B-B14F-4D97-AF65-F5344CB8AC3E}">
        <p14:creationId xmlns:p14="http://schemas.microsoft.com/office/powerpoint/2010/main" val="350536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nodeType="withEffect">
                                  <p:stCondLst>
                                    <p:cond delay="0"/>
                                  </p:stCondLst>
                                  <p:childTnLst>
                                    <p:set>
                                      <p:cBhvr>
                                        <p:cTn id="9" dur="1" fill="hold">
                                          <p:stCondLst>
                                            <p:cond delay="0"/>
                                          </p:stCondLst>
                                        </p:cTn>
                                        <p:tgtEl>
                                          <p:spTgt spid="11266"/>
                                        </p:tgtEl>
                                        <p:attrNameLst>
                                          <p:attrName>style.visibility</p:attrName>
                                        </p:attrNameLst>
                                      </p:cBhvr>
                                      <p:to>
                                        <p:strVal val="visible"/>
                                      </p:to>
                                    </p:set>
                                    <p:animEffect transition="in" filter="wheel(1)">
                                      <p:cBhvr>
                                        <p:cTn id="10" dur="2000"/>
                                        <p:tgtEl>
                                          <p:spTgt spid="1126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1000" fill="hold"/>
                                        <p:tgtEl>
                                          <p:spTgt spid="8"/>
                                        </p:tgtEl>
                                        <p:attrNameLst>
                                          <p:attrName>ppt_w</p:attrName>
                                        </p:attrNameLst>
                                      </p:cBhvr>
                                      <p:tavLst>
                                        <p:tav tm="0">
                                          <p:val>
                                            <p:fltVal val="0"/>
                                          </p:val>
                                        </p:tav>
                                        <p:tav tm="100000">
                                          <p:val>
                                            <p:strVal val="#ppt_w"/>
                                          </p:val>
                                        </p:tav>
                                      </p:tavLst>
                                    </p:anim>
                                    <p:anim calcmode="lin" valueType="num">
                                      <p:cBhvr>
                                        <p:cTn id="22" dur="1000" fill="hold"/>
                                        <p:tgtEl>
                                          <p:spTgt spid="8"/>
                                        </p:tgtEl>
                                        <p:attrNameLst>
                                          <p:attrName>ppt_h</p:attrName>
                                        </p:attrNameLst>
                                      </p:cBhvr>
                                      <p:tavLst>
                                        <p:tav tm="0">
                                          <p:val>
                                            <p:fltVal val="0"/>
                                          </p:val>
                                        </p:tav>
                                        <p:tav tm="100000">
                                          <p:val>
                                            <p:strVal val="#ppt_h"/>
                                          </p:val>
                                        </p:tav>
                                      </p:tavLst>
                                    </p:anim>
                                    <p:anim calcmode="lin" valueType="num">
                                      <p:cBhvr>
                                        <p:cTn id="23" dur="1000" fill="hold"/>
                                        <p:tgtEl>
                                          <p:spTgt spid="8"/>
                                        </p:tgtEl>
                                        <p:attrNameLst>
                                          <p:attrName>style.rotation</p:attrName>
                                        </p:attrNameLst>
                                      </p:cBhvr>
                                      <p:tavLst>
                                        <p:tav tm="0">
                                          <p:val>
                                            <p:fltVal val="90"/>
                                          </p:val>
                                        </p:tav>
                                        <p:tav tm="100000">
                                          <p:val>
                                            <p:fltVal val="0"/>
                                          </p:val>
                                        </p:tav>
                                      </p:tavLst>
                                    </p:anim>
                                    <p:animEffect transition="in" filter="fade">
                                      <p:cBhvr>
                                        <p:cTn id="24" dur="1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1000" fill="hold"/>
                                        <p:tgtEl>
                                          <p:spTgt spid="6"/>
                                        </p:tgtEl>
                                        <p:attrNameLst>
                                          <p:attrName>ppt_w</p:attrName>
                                        </p:attrNameLst>
                                      </p:cBhvr>
                                      <p:tavLst>
                                        <p:tav tm="0">
                                          <p:val>
                                            <p:fltVal val="0"/>
                                          </p:val>
                                        </p:tav>
                                        <p:tav tm="100000">
                                          <p:val>
                                            <p:strVal val="#ppt_w"/>
                                          </p:val>
                                        </p:tav>
                                      </p:tavLst>
                                    </p:anim>
                                    <p:anim calcmode="lin" valueType="num">
                                      <p:cBhvr>
                                        <p:cTn id="30" dur="1000" fill="hold"/>
                                        <p:tgtEl>
                                          <p:spTgt spid="6"/>
                                        </p:tgtEl>
                                        <p:attrNameLst>
                                          <p:attrName>ppt_h</p:attrName>
                                        </p:attrNameLst>
                                      </p:cBhvr>
                                      <p:tavLst>
                                        <p:tav tm="0">
                                          <p:val>
                                            <p:fltVal val="0"/>
                                          </p:val>
                                        </p:tav>
                                        <p:tav tm="100000">
                                          <p:val>
                                            <p:strVal val="#ppt_h"/>
                                          </p:val>
                                        </p:tav>
                                      </p:tavLst>
                                    </p:anim>
                                    <p:anim calcmode="lin" valueType="num">
                                      <p:cBhvr>
                                        <p:cTn id="31" dur="1000" fill="hold"/>
                                        <p:tgtEl>
                                          <p:spTgt spid="6"/>
                                        </p:tgtEl>
                                        <p:attrNameLst>
                                          <p:attrName>style.rotation</p:attrName>
                                        </p:attrNameLst>
                                      </p:cBhvr>
                                      <p:tavLst>
                                        <p:tav tm="0">
                                          <p:val>
                                            <p:fltVal val="90"/>
                                          </p:val>
                                        </p:tav>
                                        <p:tav tm="100000">
                                          <p:val>
                                            <p:fltVal val="0"/>
                                          </p:val>
                                        </p:tav>
                                      </p:tavLst>
                                    </p:anim>
                                    <p:animEffect transition="in" filter="fade">
                                      <p:cBhvr>
                                        <p:cTn id="3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8"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D:\FI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6" y="0"/>
            <a:ext cx="9150626"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0" y="123478"/>
            <a:ext cx="3239852" cy="540000"/>
            <a:chOff x="0" y="123478"/>
            <a:chExt cx="3239852" cy="540000"/>
          </a:xfrm>
        </p:grpSpPr>
        <p:sp>
          <p:nvSpPr>
            <p:cNvPr id="11" name="Rectangle 10"/>
            <p:cNvSpPr/>
            <p:nvPr/>
          </p:nvSpPr>
          <p:spPr>
            <a:xfrm>
              <a:off x="0" y="123478"/>
              <a:ext cx="2915816" cy="540000"/>
            </a:xfrm>
            <a:prstGeom prst="rect">
              <a:avLst/>
            </a:prstGeom>
            <a:solidFill>
              <a:srgbClr val="492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p:cNvSpPr/>
            <p:nvPr/>
          </p:nvSpPr>
          <p:spPr>
            <a:xfrm>
              <a:off x="2591780" y="123478"/>
              <a:ext cx="648072" cy="540000"/>
            </a:xfrm>
            <a:prstGeom prst="ellipse">
              <a:avLst/>
            </a:prstGeom>
            <a:solidFill>
              <a:srgbClr val="492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5" name="Rectangle 14"/>
          <p:cNvSpPr/>
          <p:nvPr/>
        </p:nvSpPr>
        <p:spPr>
          <a:xfrm>
            <a:off x="599921" y="208812"/>
            <a:ext cx="2271776" cy="369332"/>
          </a:xfrm>
          <a:prstGeom prst="rect">
            <a:avLst/>
          </a:prstGeom>
        </p:spPr>
        <p:txBody>
          <a:bodyPr wrap="none">
            <a:spAutoFit/>
          </a:bodyPr>
          <a:lstStyle/>
          <a:p>
            <a:r>
              <a:rPr lang="en-US" b="1" dirty="0" smtClean="0">
                <a:solidFill>
                  <a:schemeClr val="bg1"/>
                </a:solidFill>
                <a:latin typeface="Maiandra GD" pitchFamily="34" charset="0"/>
              </a:rPr>
              <a:t>The </a:t>
            </a:r>
            <a:r>
              <a:rPr lang="en-US" b="1" dirty="0">
                <a:solidFill>
                  <a:schemeClr val="bg1"/>
                </a:solidFill>
                <a:latin typeface="Maiandra GD" pitchFamily="34" charset="0"/>
              </a:rPr>
              <a:t>Great Ball Court</a:t>
            </a:r>
            <a:endParaRPr lang="id-ID" b="1" dirty="0">
              <a:solidFill>
                <a:schemeClr val="bg1"/>
              </a:solidFill>
              <a:latin typeface="Maiandra GD" pitchFamily="34" charset="0"/>
            </a:endParaRPr>
          </a:p>
        </p:txBody>
      </p:sp>
      <p:pic>
        <p:nvPicPr>
          <p:cNvPr id="10242" name="Picture 2" descr="D:\location_map_pin_brown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4921" y="364083"/>
            <a:ext cx="530318" cy="69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64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242"/>
                                        </p:tgtEl>
                                        <p:attrNameLst>
                                          <p:attrName>style.visibility</p:attrName>
                                        </p:attrNameLst>
                                      </p:cBhvr>
                                      <p:to>
                                        <p:strVal val="visible"/>
                                      </p:to>
                                    </p:set>
                                    <p:animEffect transition="in" filter="wipe(down)">
                                      <p:cBhvr>
                                        <p:cTn id="1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3314" name="Picture 2" descr="D:\Chichen-Itza-Mexico-5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24" y="901492"/>
            <a:ext cx="5746825" cy="3268506"/>
          </a:xfrm>
          <a:prstGeom prst="rect">
            <a:avLst/>
          </a:prstGeom>
          <a:noFill/>
          <a:ln>
            <a:solidFill>
              <a:schemeClr val="tx1"/>
            </a:solidFill>
            <a:prstDash val="dash"/>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4644008" y="0"/>
            <a:ext cx="4499992" cy="5143500"/>
          </a:xfrm>
          <a:prstGeom prst="rect">
            <a:avLst/>
          </a:prstGeom>
          <a:solidFill>
            <a:srgbClr val="F5C4A9"/>
          </a:solidFill>
          <a:ln>
            <a:solidFill>
              <a:srgbClr val="F5C4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5257686" y="1707654"/>
            <a:ext cx="3538148" cy="523220"/>
          </a:xfrm>
          <a:prstGeom prst="rect">
            <a:avLst/>
          </a:prstGeom>
        </p:spPr>
        <p:txBody>
          <a:bodyPr wrap="none">
            <a:spAutoFit/>
          </a:bodyPr>
          <a:lstStyle/>
          <a:p>
            <a:pPr algn="ctr"/>
            <a:r>
              <a:rPr lang="id-ID" sz="2800" b="1" dirty="0">
                <a:solidFill>
                  <a:srgbClr val="492303"/>
                </a:solidFill>
                <a:latin typeface="Maiandra GD" pitchFamily="34" charset="0"/>
              </a:rPr>
              <a:t> The Great Ball Court</a:t>
            </a:r>
          </a:p>
        </p:txBody>
      </p:sp>
      <p:sp>
        <p:nvSpPr>
          <p:cNvPr id="10" name="Rectangle 9"/>
          <p:cNvSpPr/>
          <p:nvPr/>
        </p:nvSpPr>
        <p:spPr>
          <a:xfrm>
            <a:off x="5255567" y="2427734"/>
            <a:ext cx="3600401" cy="646331"/>
          </a:xfrm>
          <a:prstGeom prst="rect">
            <a:avLst/>
          </a:prstGeom>
        </p:spPr>
        <p:txBody>
          <a:bodyPr wrap="square">
            <a:spAutoFit/>
          </a:bodyPr>
          <a:lstStyle/>
          <a:p>
            <a:r>
              <a:rPr lang="en-US" dirty="0">
                <a:solidFill>
                  <a:srgbClr val="492303"/>
                </a:solidFill>
                <a:latin typeface="Maiandra GD" pitchFamily="34" charset="0"/>
              </a:rPr>
              <a:t>The Great Ball Court at </a:t>
            </a:r>
            <a:r>
              <a:rPr lang="en-US" dirty="0" smtClean="0">
                <a:solidFill>
                  <a:srgbClr val="492303"/>
                </a:solidFill>
                <a:latin typeface="Maiandra GD" pitchFamily="34" charset="0"/>
              </a:rPr>
              <a:t>is </a:t>
            </a:r>
            <a:r>
              <a:rPr lang="en-US" dirty="0">
                <a:solidFill>
                  <a:srgbClr val="492303"/>
                </a:solidFill>
                <a:latin typeface="Maiandra GD" pitchFamily="34" charset="0"/>
              </a:rPr>
              <a:t>the largest </a:t>
            </a:r>
            <a:r>
              <a:rPr lang="en-US" dirty="0" smtClean="0">
                <a:solidFill>
                  <a:srgbClr val="492303"/>
                </a:solidFill>
                <a:latin typeface="Maiandra GD" pitchFamily="34" charset="0"/>
              </a:rPr>
              <a:t>playing</a:t>
            </a:r>
            <a:r>
              <a:rPr lang="id-ID" dirty="0" smtClean="0">
                <a:solidFill>
                  <a:srgbClr val="492303"/>
                </a:solidFill>
                <a:latin typeface="Maiandra GD" pitchFamily="34" charset="0"/>
              </a:rPr>
              <a:t> </a:t>
            </a:r>
            <a:r>
              <a:rPr lang="en-US" dirty="0" smtClean="0">
                <a:solidFill>
                  <a:srgbClr val="492303"/>
                </a:solidFill>
                <a:latin typeface="Maiandra GD" pitchFamily="34" charset="0"/>
              </a:rPr>
              <a:t>field</a:t>
            </a:r>
            <a:r>
              <a:rPr lang="id-ID" dirty="0" smtClean="0">
                <a:solidFill>
                  <a:srgbClr val="492303"/>
                </a:solidFill>
                <a:latin typeface="Maiandra GD" pitchFamily="34" charset="0"/>
              </a:rPr>
              <a:t>. </a:t>
            </a:r>
            <a:endParaRPr lang="id-ID" dirty="0">
              <a:solidFill>
                <a:srgbClr val="492303"/>
              </a:solidFill>
              <a:latin typeface="Maiandra GD" pitchFamily="34" charset="0"/>
            </a:endParaRPr>
          </a:p>
        </p:txBody>
      </p:sp>
      <p:sp>
        <p:nvSpPr>
          <p:cNvPr id="7" name="Rectangle 6"/>
          <p:cNvSpPr/>
          <p:nvPr/>
        </p:nvSpPr>
        <p:spPr>
          <a:xfrm>
            <a:off x="5292080" y="3219822"/>
            <a:ext cx="3600401" cy="923330"/>
          </a:xfrm>
          <a:prstGeom prst="rect">
            <a:avLst/>
          </a:prstGeom>
        </p:spPr>
        <p:txBody>
          <a:bodyPr wrap="square">
            <a:spAutoFit/>
          </a:bodyPr>
          <a:lstStyle/>
          <a:p>
            <a:pPr algn="just"/>
            <a:r>
              <a:rPr lang="en-US" dirty="0">
                <a:solidFill>
                  <a:srgbClr val="492303"/>
                </a:solidFill>
                <a:latin typeface="Maiandra GD" pitchFamily="34" charset="0"/>
              </a:rPr>
              <a:t>Legends say that the winning Capitan would present his own head to the losing </a:t>
            </a:r>
            <a:r>
              <a:rPr lang="en-US" dirty="0" smtClean="0">
                <a:solidFill>
                  <a:srgbClr val="492303"/>
                </a:solidFill>
                <a:latin typeface="Maiandra GD" pitchFamily="34" charset="0"/>
              </a:rPr>
              <a:t>Capitan</a:t>
            </a:r>
            <a:r>
              <a:rPr lang="id-ID" dirty="0" smtClean="0">
                <a:solidFill>
                  <a:srgbClr val="492303"/>
                </a:solidFill>
                <a:latin typeface="Maiandra GD" pitchFamily="34" charset="0"/>
              </a:rPr>
              <a:t>.</a:t>
            </a:r>
            <a:endParaRPr lang="id-ID" dirty="0">
              <a:solidFill>
                <a:srgbClr val="492303"/>
              </a:solidFill>
              <a:latin typeface="Maiandra GD" pitchFamily="34" charset="0"/>
            </a:endParaRPr>
          </a:p>
        </p:txBody>
      </p:sp>
    </p:spTree>
    <p:extLst>
      <p:ext uri="{BB962C8B-B14F-4D97-AF65-F5344CB8AC3E}">
        <p14:creationId xmlns:p14="http://schemas.microsoft.com/office/powerpoint/2010/main" val="139885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1" presetClass="entr" presetSubtype="1" fill="hold" nodeType="withEffect">
                                  <p:stCondLst>
                                    <p:cond delay="0"/>
                                  </p:stCondLst>
                                  <p:childTnLst>
                                    <p:set>
                                      <p:cBhvr>
                                        <p:cTn id="9" dur="1" fill="hold">
                                          <p:stCondLst>
                                            <p:cond delay="0"/>
                                          </p:stCondLst>
                                        </p:cTn>
                                        <p:tgtEl>
                                          <p:spTgt spid="13314"/>
                                        </p:tgtEl>
                                        <p:attrNameLst>
                                          <p:attrName>style.visibility</p:attrName>
                                        </p:attrNameLst>
                                      </p:cBhvr>
                                      <p:to>
                                        <p:strVal val="visible"/>
                                      </p:to>
                                    </p:set>
                                    <p:animEffect transition="in" filter="wheel(1)">
                                      <p:cBhvr>
                                        <p:cTn id="10" dur="2000"/>
                                        <p:tgtEl>
                                          <p:spTgt spid="1331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ppt_w</p:attrName>
                                        </p:attrNameLst>
                                      </p:cBhvr>
                                      <p:tavLst>
                                        <p:tav tm="0">
                                          <p:val>
                                            <p:fltVal val="0"/>
                                          </p:val>
                                        </p:tav>
                                        <p:tav tm="100000">
                                          <p:val>
                                            <p:strVal val="#ppt_w"/>
                                          </p:val>
                                        </p:tav>
                                      </p:tavLst>
                                    </p:anim>
                                    <p:anim calcmode="lin" valueType="num">
                                      <p:cBhvr>
                                        <p:cTn id="16" dur="1000" fill="hold"/>
                                        <p:tgtEl>
                                          <p:spTgt spid="9"/>
                                        </p:tgtEl>
                                        <p:attrNameLst>
                                          <p:attrName>ppt_h</p:attrName>
                                        </p:attrNameLst>
                                      </p:cBhvr>
                                      <p:tavLst>
                                        <p:tav tm="0">
                                          <p:val>
                                            <p:fltVal val="0"/>
                                          </p:val>
                                        </p:tav>
                                        <p:tav tm="100000">
                                          <p:val>
                                            <p:strVal val="#ppt_h"/>
                                          </p:val>
                                        </p:tav>
                                      </p:tavLst>
                                    </p:anim>
                                    <p:anim calcmode="lin" valueType="num">
                                      <p:cBhvr>
                                        <p:cTn id="17" dur="1000" fill="hold"/>
                                        <p:tgtEl>
                                          <p:spTgt spid="9"/>
                                        </p:tgtEl>
                                        <p:attrNameLst>
                                          <p:attrName>style.rotation</p:attrName>
                                        </p:attrNameLst>
                                      </p:cBhvr>
                                      <p:tavLst>
                                        <p:tav tm="0">
                                          <p:val>
                                            <p:fltVal val="90"/>
                                          </p:val>
                                        </p:tav>
                                        <p:tav tm="100000">
                                          <p:val>
                                            <p:fltVal val="0"/>
                                          </p:val>
                                        </p:tav>
                                      </p:tavLst>
                                    </p:anim>
                                    <p:animEffect transition="in" filter="fade">
                                      <p:cBhvr>
                                        <p:cTn id="18" dur="1000"/>
                                        <p:tgtEl>
                                          <p:spTgt spid="9"/>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ppt_w</p:attrName>
                                        </p:attrNameLst>
                                      </p:cBhvr>
                                      <p:tavLst>
                                        <p:tav tm="0">
                                          <p:val>
                                            <p:fltVal val="0"/>
                                          </p:val>
                                        </p:tav>
                                        <p:tav tm="100000">
                                          <p:val>
                                            <p:strVal val="#ppt_w"/>
                                          </p:val>
                                        </p:tav>
                                      </p:tavLst>
                                    </p:anim>
                                    <p:anim calcmode="lin" valueType="num">
                                      <p:cBhvr>
                                        <p:cTn id="22" dur="1000" fill="hold"/>
                                        <p:tgtEl>
                                          <p:spTgt spid="10"/>
                                        </p:tgtEl>
                                        <p:attrNameLst>
                                          <p:attrName>ppt_h</p:attrName>
                                        </p:attrNameLst>
                                      </p:cBhvr>
                                      <p:tavLst>
                                        <p:tav tm="0">
                                          <p:val>
                                            <p:fltVal val="0"/>
                                          </p:val>
                                        </p:tav>
                                        <p:tav tm="100000">
                                          <p:val>
                                            <p:strVal val="#ppt_h"/>
                                          </p:val>
                                        </p:tav>
                                      </p:tavLst>
                                    </p:anim>
                                    <p:anim calcmode="lin" valueType="num">
                                      <p:cBhvr>
                                        <p:cTn id="23" dur="1000" fill="hold"/>
                                        <p:tgtEl>
                                          <p:spTgt spid="10"/>
                                        </p:tgtEl>
                                        <p:attrNameLst>
                                          <p:attrName>style.rotation</p:attrName>
                                        </p:attrNameLst>
                                      </p:cBhvr>
                                      <p:tavLst>
                                        <p:tav tm="0">
                                          <p:val>
                                            <p:fltVal val="90"/>
                                          </p:val>
                                        </p:tav>
                                        <p:tav tm="100000">
                                          <p:val>
                                            <p:fltVal val="0"/>
                                          </p:val>
                                        </p:tav>
                                      </p:tavLst>
                                    </p:anim>
                                    <p:animEffect transition="in" filter="fade">
                                      <p:cBhvr>
                                        <p:cTn id="24" dur="1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1000" fill="hold"/>
                                        <p:tgtEl>
                                          <p:spTgt spid="7"/>
                                        </p:tgtEl>
                                        <p:attrNameLst>
                                          <p:attrName>ppt_w</p:attrName>
                                        </p:attrNameLst>
                                      </p:cBhvr>
                                      <p:tavLst>
                                        <p:tav tm="0">
                                          <p:val>
                                            <p:fltVal val="0"/>
                                          </p:val>
                                        </p:tav>
                                        <p:tav tm="100000">
                                          <p:val>
                                            <p:strVal val="#ppt_w"/>
                                          </p:val>
                                        </p:tav>
                                      </p:tavLst>
                                    </p:anim>
                                    <p:anim calcmode="lin" valueType="num">
                                      <p:cBhvr>
                                        <p:cTn id="30" dur="1000" fill="hold"/>
                                        <p:tgtEl>
                                          <p:spTgt spid="7"/>
                                        </p:tgtEl>
                                        <p:attrNameLst>
                                          <p:attrName>ppt_h</p:attrName>
                                        </p:attrNameLst>
                                      </p:cBhvr>
                                      <p:tavLst>
                                        <p:tav tm="0">
                                          <p:val>
                                            <p:fltVal val="0"/>
                                          </p:val>
                                        </p:tav>
                                        <p:tav tm="100000">
                                          <p:val>
                                            <p:strVal val="#ppt_h"/>
                                          </p:val>
                                        </p:tav>
                                      </p:tavLst>
                                    </p:anim>
                                    <p:anim calcmode="lin" valueType="num">
                                      <p:cBhvr>
                                        <p:cTn id="31" dur="1000" fill="hold"/>
                                        <p:tgtEl>
                                          <p:spTgt spid="7"/>
                                        </p:tgtEl>
                                        <p:attrNameLst>
                                          <p:attrName>style.rotation</p:attrName>
                                        </p:attrNameLst>
                                      </p:cBhvr>
                                      <p:tavLst>
                                        <p:tav tm="0">
                                          <p:val>
                                            <p:fltVal val="90"/>
                                          </p:val>
                                        </p:tav>
                                        <p:tav tm="100000">
                                          <p:val>
                                            <p:fltVal val="0"/>
                                          </p:val>
                                        </p:tav>
                                      </p:tavLst>
                                    </p:anim>
                                    <p:animEffect transition="in" filter="fade">
                                      <p:cBhvr>
                                        <p:cTn id="3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D:\FI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6" y="0"/>
            <a:ext cx="9150626"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0" y="123478"/>
            <a:ext cx="3239852" cy="540000"/>
            <a:chOff x="0" y="123478"/>
            <a:chExt cx="3239852" cy="540000"/>
          </a:xfrm>
        </p:grpSpPr>
        <p:sp>
          <p:nvSpPr>
            <p:cNvPr id="11" name="Rectangle 10"/>
            <p:cNvSpPr/>
            <p:nvPr/>
          </p:nvSpPr>
          <p:spPr>
            <a:xfrm>
              <a:off x="0" y="123478"/>
              <a:ext cx="2915816" cy="540000"/>
            </a:xfrm>
            <a:prstGeom prst="rect">
              <a:avLst/>
            </a:prstGeom>
            <a:solidFill>
              <a:srgbClr val="492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p:cNvSpPr/>
            <p:nvPr/>
          </p:nvSpPr>
          <p:spPr>
            <a:xfrm>
              <a:off x="2591780" y="123478"/>
              <a:ext cx="648072" cy="540000"/>
            </a:xfrm>
            <a:prstGeom prst="ellipse">
              <a:avLst/>
            </a:prstGeom>
            <a:solidFill>
              <a:srgbClr val="492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5" name="Rectangle 14"/>
          <p:cNvSpPr/>
          <p:nvPr/>
        </p:nvSpPr>
        <p:spPr>
          <a:xfrm>
            <a:off x="599921" y="208812"/>
            <a:ext cx="1776448" cy="369332"/>
          </a:xfrm>
          <a:prstGeom prst="rect">
            <a:avLst/>
          </a:prstGeom>
        </p:spPr>
        <p:txBody>
          <a:bodyPr wrap="none">
            <a:spAutoFit/>
          </a:bodyPr>
          <a:lstStyle/>
          <a:p>
            <a:r>
              <a:rPr lang="en-US" b="1" dirty="0" err="1" smtClean="0">
                <a:solidFill>
                  <a:schemeClr val="bg1"/>
                </a:solidFill>
                <a:latin typeface="Maiandra GD" pitchFamily="34" charset="0"/>
              </a:rPr>
              <a:t>Cenote</a:t>
            </a:r>
            <a:r>
              <a:rPr lang="en-US" b="1" dirty="0" smtClean="0">
                <a:solidFill>
                  <a:schemeClr val="bg1"/>
                </a:solidFill>
                <a:latin typeface="Maiandra GD" pitchFamily="34" charset="0"/>
              </a:rPr>
              <a:t> </a:t>
            </a:r>
            <a:r>
              <a:rPr lang="en-US" b="1" dirty="0" err="1">
                <a:solidFill>
                  <a:schemeClr val="bg1"/>
                </a:solidFill>
                <a:latin typeface="Maiandra GD" pitchFamily="34" charset="0"/>
              </a:rPr>
              <a:t>Sagrado</a:t>
            </a:r>
            <a:endParaRPr lang="id-ID" b="1" dirty="0">
              <a:solidFill>
                <a:schemeClr val="bg1"/>
              </a:solidFill>
              <a:latin typeface="Maiandra GD" pitchFamily="34" charset="0"/>
            </a:endParaRPr>
          </a:p>
        </p:txBody>
      </p:sp>
      <p:pic>
        <p:nvPicPr>
          <p:cNvPr id="10242" name="Picture 2" descr="D:\location_map_pin_brown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8264" y="66053"/>
            <a:ext cx="530318" cy="69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26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242"/>
                                        </p:tgtEl>
                                        <p:attrNameLst>
                                          <p:attrName>style.visibility</p:attrName>
                                        </p:attrNameLst>
                                      </p:cBhvr>
                                      <p:to>
                                        <p:strVal val="visible"/>
                                      </p:to>
                                    </p:set>
                                    <p:animEffect transition="in" filter="wipe(down)">
                                      <p:cBhvr>
                                        <p:cTn id="1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38" name="Picture 2" descr="D:\chichen-itza-cenote-sagrado-shutterstock_6769439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736" y="967568"/>
            <a:ext cx="4810596" cy="3209569"/>
          </a:xfrm>
          <a:prstGeom prst="rect">
            <a:avLst/>
          </a:prstGeom>
          <a:noFill/>
          <a:ln>
            <a:solidFill>
              <a:schemeClr val="tx1"/>
            </a:solidFill>
            <a:prstDash val="dash"/>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0" y="603"/>
            <a:ext cx="4499992" cy="5143500"/>
          </a:xfrm>
          <a:prstGeom prst="rect">
            <a:avLst/>
          </a:prstGeom>
          <a:solidFill>
            <a:srgbClr val="F5C4A9"/>
          </a:solidFill>
          <a:ln>
            <a:solidFill>
              <a:srgbClr val="F5C4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1062926" y="1321339"/>
            <a:ext cx="2666114" cy="523220"/>
          </a:xfrm>
          <a:prstGeom prst="rect">
            <a:avLst/>
          </a:prstGeom>
        </p:spPr>
        <p:txBody>
          <a:bodyPr wrap="none">
            <a:spAutoFit/>
          </a:bodyPr>
          <a:lstStyle/>
          <a:p>
            <a:pPr algn="ctr"/>
            <a:r>
              <a:rPr lang="id-ID" sz="2800" b="1" dirty="0">
                <a:solidFill>
                  <a:srgbClr val="492303"/>
                </a:solidFill>
                <a:latin typeface="Maiandra GD" pitchFamily="34" charset="0"/>
              </a:rPr>
              <a:t>Cenote Sagrado</a:t>
            </a:r>
          </a:p>
        </p:txBody>
      </p:sp>
      <p:sp>
        <p:nvSpPr>
          <p:cNvPr id="10" name="Rectangle 9"/>
          <p:cNvSpPr/>
          <p:nvPr/>
        </p:nvSpPr>
        <p:spPr>
          <a:xfrm>
            <a:off x="595782" y="1995686"/>
            <a:ext cx="3600401" cy="923330"/>
          </a:xfrm>
          <a:prstGeom prst="rect">
            <a:avLst/>
          </a:prstGeom>
        </p:spPr>
        <p:txBody>
          <a:bodyPr wrap="square">
            <a:spAutoFit/>
          </a:bodyPr>
          <a:lstStyle/>
          <a:p>
            <a:pPr algn="just"/>
            <a:r>
              <a:rPr lang="en-US" dirty="0">
                <a:solidFill>
                  <a:srgbClr val="492303"/>
                </a:solidFill>
                <a:latin typeface="Maiandra GD" pitchFamily="34" charset="0"/>
              </a:rPr>
              <a:t>The </a:t>
            </a:r>
            <a:r>
              <a:rPr lang="en-US" dirty="0" err="1">
                <a:solidFill>
                  <a:srgbClr val="492303"/>
                </a:solidFill>
                <a:latin typeface="Maiandra GD" pitchFamily="34" charset="0"/>
              </a:rPr>
              <a:t>Cenote</a:t>
            </a:r>
            <a:r>
              <a:rPr lang="en-US" dirty="0">
                <a:solidFill>
                  <a:srgbClr val="492303"/>
                </a:solidFill>
                <a:latin typeface="Maiandra GD" pitchFamily="34" charset="0"/>
              </a:rPr>
              <a:t> </a:t>
            </a:r>
            <a:r>
              <a:rPr lang="en-US" dirty="0" err="1">
                <a:solidFill>
                  <a:srgbClr val="492303"/>
                </a:solidFill>
                <a:latin typeface="Maiandra GD" pitchFamily="34" charset="0"/>
              </a:rPr>
              <a:t>Sagrado</a:t>
            </a:r>
            <a:r>
              <a:rPr lang="en-US" dirty="0">
                <a:solidFill>
                  <a:srgbClr val="492303"/>
                </a:solidFill>
                <a:latin typeface="Maiandra GD" pitchFamily="34" charset="0"/>
              </a:rPr>
              <a:t> </a:t>
            </a:r>
            <a:r>
              <a:rPr lang="en-US" dirty="0" smtClean="0">
                <a:solidFill>
                  <a:srgbClr val="492303"/>
                </a:solidFill>
                <a:latin typeface="Maiandra GD" pitchFamily="34" charset="0"/>
              </a:rPr>
              <a:t>was </a:t>
            </a:r>
            <a:r>
              <a:rPr lang="en-US" dirty="0">
                <a:solidFill>
                  <a:srgbClr val="492303"/>
                </a:solidFill>
                <a:latin typeface="Maiandra GD" pitchFamily="34" charset="0"/>
              </a:rPr>
              <a:t>a place of pilgrimage for ancient Maya people</a:t>
            </a:r>
            <a:endParaRPr lang="id-ID" dirty="0">
              <a:solidFill>
                <a:srgbClr val="492303"/>
              </a:solidFill>
              <a:latin typeface="Maiandra GD" pitchFamily="34" charset="0"/>
            </a:endParaRPr>
          </a:p>
        </p:txBody>
      </p:sp>
      <p:sp>
        <p:nvSpPr>
          <p:cNvPr id="7" name="Rectangle 6"/>
          <p:cNvSpPr/>
          <p:nvPr/>
        </p:nvSpPr>
        <p:spPr>
          <a:xfrm>
            <a:off x="611560" y="3027605"/>
            <a:ext cx="3600401" cy="923330"/>
          </a:xfrm>
          <a:prstGeom prst="rect">
            <a:avLst/>
          </a:prstGeom>
        </p:spPr>
        <p:txBody>
          <a:bodyPr wrap="square">
            <a:spAutoFit/>
          </a:bodyPr>
          <a:lstStyle/>
          <a:p>
            <a:pPr algn="just"/>
            <a:r>
              <a:rPr lang="en-US" dirty="0" err="1">
                <a:solidFill>
                  <a:srgbClr val="492303"/>
                </a:solidFill>
                <a:latin typeface="Maiandra GD" pitchFamily="34" charset="0"/>
              </a:rPr>
              <a:t>Cenote</a:t>
            </a:r>
            <a:r>
              <a:rPr lang="en-US" dirty="0">
                <a:solidFill>
                  <a:srgbClr val="492303"/>
                </a:solidFill>
                <a:latin typeface="Maiandra GD" pitchFamily="34" charset="0"/>
              </a:rPr>
              <a:t> </a:t>
            </a:r>
            <a:r>
              <a:rPr lang="en-US" dirty="0" err="1">
                <a:solidFill>
                  <a:srgbClr val="492303"/>
                </a:solidFill>
                <a:latin typeface="Maiandra GD" pitchFamily="34" charset="0"/>
              </a:rPr>
              <a:t>Sagrado</a:t>
            </a:r>
            <a:r>
              <a:rPr lang="en-US" dirty="0">
                <a:solidFill>
                  <a:srgbClr val="492303"/>
                </a:solidFill>
                <a:latin typeface="Maiandra GD" pitchFamily="34" charset="0"/>
              </a:rPr>
              <a:t> for sacrifices. Sacrifice is done by releasing people during the dry </a:t>
            </a:r>
            <a:r>
              <a:rPr lang="en-US" dirty="0" smtClean="0">
                <a:solidFill>
                  <a:srgbClr val="492303"/>
                </a:solidFill>
                <a:latin typeface="Maiandra GD" pitchFamily="34" charset="0"/>
              </a:rPr>
              <a:t>season.</a:t>
            </a:r>
            <a:endParaRPr lang="en-US" dirty="0">
              <a:solidFill>
                <a:srgbClr val="492303"/>
              </a:solidFill>
              <a:latin typeface="Maiandra GD" pitchFamily="34" charset="0"/>
            </a:endParaRPr>
          </a:p>
        </p:txBody>
      </p:sp>
    </p:spTree>
    <p:extLst>
      <p:ext uri="{BB962C8B-B14F-4D97-AF65-F5344CB8AC3E}">
        <p14:creationId xmlns:p14="http://schemas.microsoft.com/office/powerpoint/2010/main" val="335547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1" presetClass="entr" presetSubtype="1" fill="hold" nodeType="withEffect">
                                  <p:stCondLst>
                                    <p:cond delay="0"/>
                                  </p:stCondLst>
                                  <p:childTnLst>
                                    <p:set>
                                      <p:cBhvr>
                                        <p:cTn id="9" dur="1" fill="hold">
                                          <p:stCondLst>
                                            <p:cond delay="0"/>
                                          </p:stCondLst>
                                        </p:cTn>
                                        <p:tgtEl>
                                          <p:spTgt spid="14338"/>
                                        </p:tgtEl>
                                        <p:attrNameLst>
                                          <p:attrName>style.visibility</p:attrName>
                                        </p:attrNameLst>
                                      </p:cBhvr>
                                      <p:to>
                                        <p:strVal val="visible"/>
                                      </p:to>
                                    </p:set>
                                    <p:animEffect transition="in" filter="wheel(1)">
                                      <p:cBhvr>
                                        <p:cTn id="10" dur="2000"/>
                                        <p:tgtEl>
                                          <p:spTgt spid="1433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ppt_w</p:attrName>
                                        </p:attrNameLst>
                                      </p:cBhvr>
                                      <p:tavLst>
                                        <p:tav tm="0">
                                          <p:val>
                                            <p:fltVal val="0"/>
                                          </p:val>
                                        </p:tav>
                                        <p:tav tm="100000">
                                          <p:val>
                                            <p:strVal val="#ppt_w"/>
                                          </p:val>
                                        </p:tav>
                                      </p:tavLst>
                                    </p:anim>
                                    <p:anim calcmode="lin" valueType="num">
                                      <p:cBhvr>
                                        <p:cTn id="16" dur="1000" fill="hold"/>
                                        <p:tgtEl>
                                          <p:spTgt spid="9"/>
                                        </p:tgtEl>
                                        <p:attrNameLst>
                                          <p:attrName>ppt_h</p:attrName>
                                        </p:attrNameLst>
                                      </p:cBhvr>
                                      <p:tavLst>
                                        <p:tav tm="0">
                                          <p:val>
                                            <p:fltVal val="0"/>
                                          </p:val>
                                        </p:tav>
                                        <p:tav tm="100000">
                                          <p:val>
                                            <p:strVal val="#ppt_h"/>
                                          </p:val>
                                        </p:tav>
                                      </p:tavLst>
                                    </p:anim>
                                    <p:anim calcmode="lin" valueType="num">
                                      <p:cBhvr>
                                        <p:cTn id="17" dur="1000" fill="hold"/>
                                        <p:tgtEl>
                                          <p:spTgt spid="9"/>
                                        </p:tgtEl>
                                        <p:attrNameLst>
                                          <p:attrName>style.rotation</p:attrName>
                                        </p:attrNameLst>
                                      </p:cBhvr>
                                      <p:tavLst>
                                        <p:tav tm="0">
                                          <p:val>
                                            <p:fltVal val="90"/>
                                          </p:val>
                                        </p:tav>
                                        <p:tav tm="100000">
                                          <p:val>
                                            <p:fltVal val="0"/>
                                          </p:val>
                                        </p:tav>
                                      </p:tavLst>
                                    </p:anim>
                                    <p:animEffect transition="in" filter="fade">
                                      <p:cBhvr>
                                        <p:cTn id="18" dur="1000"/>
                                        <p:tgtEl>
                                          <p:spTgt spid="9"/>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ppt_w</p:attrName>
                                        </p:attrNameLst>
                                      </p:cBhvr>
                                      <p:tavLst>
                                        <p:tav tm="0">
                                          <p:val>
                                            <p:fltVal val="0"/>
                                          </p:val>
                                        </p:tav>
                                        <p:tav tm="100000">
                                          <p:val>
                                            <p:strVal val="#ppt_w"/>
                                          </p:val>
                                        </p:tav>
                                      </p:tavLst>
                                    </p:anim>
                                    <p:anim calcmode="lin" valueType="num">
                                      <p:cBhvr>
                                        <p:cTn id="22" dur="1000" fill="hold"/>
                                        <p:tgtEl>
                                          <p:spTgt spid="10"/>
                                        </p:tgtEl>
                                        <p:attrNameLst>
                                          <p:attrName>ppt_h</p:attrName>
                                        </p:attrNameLst>
                                      </p:cBhvr>
                                      <p:tavLst>
                                        <p:tav tm="0">
                                          <p:val>
                                            <p:fltVal val="0"/>
                                          </p:val>
                                        </p:tav>
                                        <p:tav tm="100000">
                                          <p:val>
                                            <p:strVal val="#ppt_h"/>
                                          </p:val>
                                        </p:tav>
                                      </p:tavLst>
                                    </p:anim>
                                    <p:anim calcmode="lin" valueType="num">
                                      <p:cBhvr>
                                        <p:cTn id="23" dur="1000" fill="hold"/>
                                        <p:tgtEl>
                                          <p:spTgt spid="10"/>
                                        </p:tgtEl>
                                        <p:attrNameLst>
                                          <p:attrName>style.rotation</p:attrName>
                                        </p:attrNameLst>
                                      </p:cBhvr>
                                      <p:tavLst>
                                        <p:tav tm="0">
                                          <p:val>
                                            <p:fltVal val="90"/>
                                          </p:val>
                                        </p:tav>
                                        <p:tav tm="100000">
                                          <p:val>
                                            <p:fltVal val="0"/>
                                          </p:val>
                                        </p:tav>
                                      </p:tavLst>
                                    </p:anim>
                                    <p:animEffect transition="in" filter="fade">
                                      <p:cBhvr>
                                        <p:cTn id="24" dur="1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1000" fill="hold"/>
                                        <p:tgtEl>
                                          <p:spTgt spid="7"/>
                                        </p:tgtEl>
                                        <p:attrNameLst>
                                          <p:attrName>ppt_w</p:attrName>
                                        </p:attrNameLst>
                                      </p:cBhvr>
                                      <p:tavLst>
                                        <p:tav tm="0">
                                          <p:val>
                                            <p:fltVal val="0"/>
                                          </p:val>
                                        </p:tav>
                                        <p:tav tm="100000">
                                          <p:val>
                                            <p:strVal val="#ppt_w"/>
                                          </p:val>
                                        </p:tav>
                                      </p:tavLst>
                                    </p:anim>
                                    <p:anim calcmode="lin" valueType="num">
                                      <p:cBhvr>
                                        <p:cTn id="30" dur="1000" fill="hold"/>
                                        <p:tgtEl>
                                          <p:spTgt spid="7"/>
                                        </p:tgtEl>
                                        <p:attrNameLst>
                                          <p:attrName>ppt_h</p:attrName>
                                        </p:attrNameLst>
                                      </p:cBhvr>
                                      <p:tavLst>
                                        <p:tav tm="0">
                                          <p:val>
                                            <p:fltVal val="0"/>
                                          </p:val>
                                        </p:tav>
                                        <p:tav tm="100000">
                                          <p:val>
                                            <p:strVal val="#ppt_h"/>
                                          </p:val>
                                        </p:tav>
                                      </p:tavLst>
                                    </p:anim>
                                    <p:anim calcmode="lin" valueType="num">
                                      <p:cBhvr>
                                        <p:cTn id="31" dur="1000" fill="hold"/>
                                        <p:tgtEl>
                                          <p:spTgt spid="7"/>
                                        </p:tgtEl>
                                        <p:attrNameLst>
                                          <p:attrName>style.rotation</p:attrName>
                                        </p:attrNameLst>
                                      </p:cBhvr>
                                      <p:tavLst>
                                        <p:tav tm="0">
                                          <p:val>
                                            <p:fltVal val="90"/>
                                          </p:val>
                                        </p:tav>
                                        <p:tav tm="100000">
                                          <p:val>
                                            <p:fltVal val="0"/>
                                          </p:val>
                                        </p:tav>
                                      </p:tavLst>
                                    </p:anim>
                                    <p:animEffect transition="in" filter="fade">
                                      <p:cBhvr>
                                        <p:cTn id="3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D:\FI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6" y="0"/>
            <a:ext cx="9150626"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0" y="123478"/>
            <a:ext cx="3239852" cy="540000"/>
            <a:chOff x="0" y="123478"/>
            <a:chExt cx="3239852" cy="540000"/>
          </a:xfrm>
        </p:grpSpPr>
        <p:sp>
          <p:nvSpPr>
            <p:cNvPr id="11" name="Rectangle 10"/>
            <p:cNvSpPr/>
            <p:nvPr/>
          </p:nvSpPr>
          <p:spPr>
            <a:xfrm>
              <a:off x="0" y="123478"/>
              <a:ext cx="2915816" cy="540000"/>
            </a:xfrm>
            <a:prstGeom prst="rect">
              <a:avLst/>
            </a:prstGeom>
            <a:solidFill>
              <a:srgbClr val="492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p:cNvSpPr/>
            <p:nvPr/>
          </p:nvSpPr>
          <p:spPr>
            <a:xfrm>
              <a:off x="2591780" y="123478"/>
              <a:ext cx="648072" cy="540000"/>
            </a:xfrm>
            <a:prstGeom prst="ellipse">
              <a:avLst/>
            </a:prstGeom>
            <a:solidFill>
              <a:srgbClr val="492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5" name="Rectangle 14"/>
          <p:cNvSpPr/>
          <p:nvPr/>
        </p:nvSpPr>
        <p:spPr>
          <a:xfrm>
            <a:off x="1195597" y="208812"/>
            <a:ext cx="1191352" cy="369332"/>
          </a:xfrm>
          <a:prstGeom prst="rect">
            <a:avLst/>
          </a:prstGeom>
        </p:spPr>
        <p:txBody>
          <a:bodyPr wrap="none">
            <a:spAutoFit/>
          </a:bodyPr>
          <a:lstStyle/>
          <a:p>
            <a:r>
              <a:rPr lang="en-US" b="1" dirty="0" smtClean="0">
                <a:solidFill>
                  <a:schemeClr val="bg1"/>
                </a:solidFill>
                <a:latin typeface="Maiandra GD" pitchFamily="34" charset="0"/>
              </a:rPr>
              <a:t>El </a:t>
            </a:r>
            <a:r>
              <a:rPr lang="en-US" b="1" dirty="0" err="1">
                <a:solidFill>
                  <a:schemeClr val="bg1"/>
                </a:solidFill>
                <a:latin typeface="Maiandra GD" pitchFamily="34" charset="0"/>
              </a:rPr>
              <a:t>Caracol</a:t>
            </a:r>
            <a:endParaRPr lang="id-ID" b="1" dirty="0">
              <a:solidFill>
                <a:schemeClr val="bg1"/>
              </a:solidFill>
              <a:latin typeface="Maiandra GD" pitchFamily="34" charset="0"/>
            </a:endParaRPr>
          </a:p>
        </p:txBody>
      </p:sp>
      <p:pic>
        <p:nvPicPr>
          <p:cNvPr id="10242" name="Picture 2" descr="D:\location_map_pin_brown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6621" y="2139702"/>
            <a:ext cx="530318" cy="69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71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10242"/>
                                        </p:tgtEl>
                                        <p:attrNameLst>
                                          <p:attrName>style.visibility</p:attrName>
                                        </p:attrNameLst>
                                      </p:cBhvr>
                                      <p:to>
                                        <p:strVal val="visible"/>
                                      </p:to>
                                    </p:set>
                                    <p:anim calcmode="lin" valueType="num">
                                      <p:cBhvr>
                                        <p:cTn id="17" dur="1000" fill="hold"/>
                                        <p:tgtEl>
                                          <p:spTgt spid="10242"/>
                                        </p:tgtEl>
                                        <p:attrNameLst>
                                          <p:attrName>ppt_w</p:attrName>
                                        </p:attrNameLst>
                                      </p:cBhvr>
                                      <p:tavLst>
                                        <p:tav tm="0">
                                          <p:val>
                                            <p:fltVal val="0"/>
                                          </p:val>
                                        </p:tav>
                                        <p:tav tm="100000">
                                          <p:val>
                                            <p:strVal val="#ppt_w"/>
                                          </p:val>
                                        </p:tav>
                                      </p:tavLst>
                                    </p:anim>
                                    <p:anim calcmode="lin" valueType="num">
                                      <p:cBhvr>
                                        <p:cTn id="18" dur="1000" fill="hold"/>
                                        <p:tgtEl>
                                          <p:spTgt spid="10242"/>
                                        </p:tgtEl>
                                        <p:attrNameLst>
                                          <p:attrName>ppt_h</p:attrName>
                                        </p:attrNameLst>
                                      </p:cBhvr>
                                      <p:tavLst>
                                        <p:tav tm="0">
                                          <p:val>
                                            <p:fltVal val="0"/>
                                          </p:val>
                                        </p:tav>
                                        <p:tav tm="100000">
                                          <p:val>
                                            <p:strVal val="#ppt_h"/>
                                          </p:val>
                                        </p:tav>
                                      </p:tavLst>
                                    </p:anim>
                                    <p:anim calcmode="lin" valueType="num">
                                      <p:cBhvr>
                                        <p:cTn id="19" dur="1000" fill="hold"/>
                                        <p:tgtEl>
                                          <p:spTgt spid="10242"/>
                                        </p:tgtEl>
                                        <p:attrNameLst>
                                          <p:attrName>style.rotation</p:attrName>
                                        </p:attrNameLst>
                                      </p:cBhvr>
                                      <p:tavLst>
                                        <p:tav tm="0">
                                          <p:val>
                                            <p:fltVal val="90"/>
                                          </p:val>
                                        </p:tav>
                                        <p:tav tm="100000">
                                          <p:val>
                                            <p:fltVal val="0"/>
                                          </p:val>
                                        </p:tav>
                                      </p:tavLst>
                                    </p:anim>
                                    <p:animEffect transition="in" filter="fade">
                                      <p:cBhvr>
                                        <p:cTn id="20" dur="10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051" name="Picture 3" descr="D:\Pictur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0467" y="1125493"/>
            <a:ext cx="6465739" cy="30488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83568" y="1203598"/>
            <a:ext cx="3923928" cy="1200329"/>
          </a:xfrm>
          <a:prstGeom prst="rect">
            <a:avLst/>
          </a:prstGeom>
        </p:spPr>
        <p:txBody>
          <a:bodyPr wrap="square">
            <a:spAutoFit/>
          </a:bodyPr>
          <a:lstStyle/>
          <a:p>
            <a:pPr algn="ctr"/>
            <a:r>
              <a:rPr lang="id-ID" sz="2400" b="1" dirty="0">
                <a:solidFill>
                  <a:srgbClr val="2D8183"/>
                </a:solidFill>
                <a:latin typeface="Maiandra GD" pitchFamily="34" charset="0"/>
                <a:cs typeface="Aharoni" pitchFamily="2" charset="-79"/>
              </a:rPr>
              <a:t>SUPRISING </a:t>
            </a:r>
            <a:r>
              <a:rPr lang="id-ID" sz="2400" b="1" dirty="0">
                <a:solidFill>
                  <a:srgbClr val="F48153"/>
                </a:solidFill>
                <a:latin typeface="Maiandra GD" pitchFamily="34" charset="0"/>
                <a:cs typeface="Aharoni" pitchFamily="2" charset="-79"/>
              </a:rPr>
              <a:t>SECRET</a:t>
            </a:r>
            <a:r>
              <a:rPr lang="id-ID" sz="2400" b="1" dirty="0">
                <a:solidFill>
                  <a:srgbClr val="2D8183"/>
                </a:solidFill>
                <a:latin typeface="Maiandra GD" pitchFamily="34" charset="0"/>
                <a:cs typeface="Aharoni" pitchFamily="2" charset="-79"/>
              </a:rPr>
              <a:t> OF CHICHEN ITZA IN MEXICO</a:t>
            </a:r>
          </a:p>
        </p:txBody>
      </p:sp>
    </p:spTree>
    <p:extLst>
      <p:ext uri="{BB962C8B-B14F-4D97-AF65-F5344CB8AC3E}">
        <p14:creationId xmlns:p14="http://schemas.microsoft.com/office/powerpoint/2010/main" val="12773521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p:cTn id="7" dur="500" fill="hold"/>
                                        <p:tgtEl>
                                          <p:spTgt spid="2051"/>
                                        </p:tgtEl>
                                        <p:attrNameLst>
                                          <p:attrName>ppt_w</p:attrName>
                                        </p:attrNameLst>
                                      </p:cBhvr>
                                      <p:tavLst>
                                        <p:tav tm="0">
                                          <p:val>
                                            <p:fltVal val="0"/>
                                          </p:val>
                                        </p:tav>
                                        <p:tav tm="100000">
                                          <p:val>
                                            <p:strVal val="#ppt_w"/>
                                          </p:val>
                                        </p:tav>
                                      </p:tavLst>
                                    </p:anim>
                                    <p:anim calcmode="lin" valueType="num">
                                      <p:cBhvr>
                                        <p:cTn id="8" dur="500" fill="hold"/>
                                        <p:tgtEl>
                                          <p:spTgt spid="2051"/>
                                        </p:tgtEl>
                                        <p:attrNameLst>
                                          <p:attrName>ppt_h</p:attrName>
                                        </p:attrNameLst>
                                      </p:cBhvr>
                                      <p:tavLst>
                                        <p:tav tm="0">
                                          <p:val>
                                            <p:fltVal val="0"/>
                                          </p:val>
                                        </p:tav>
                                        <p:tav tm="100000">
                                          <p:val>
                                            <p:strVal val="#ppt_h"/>
                                          </p:val>
                                        </p:tav>
                                      </p:tavLst>
                                    </p:anim>
                                    <p:animEffect transition="in" filter="fade">
                                      <p:cBhvr>
                                        <p:cTn id="9" dur="500"/>
                                        <p:tgtEl>
                                          <p:spTgt spid="205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2" name="Picture 2" descr="D:\observatorio-de-chichen-itz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5" y="827308"/>
            <a:ext cx="5119223" cy="3400626"/>
          </a:xfrm>
          <a:prstGeom prst="rect">
            <a:avLst/>
          </a:prstGeom>
          <a:noFill/>
          <a:ln>
            <a:solidFill>
              <a:schemeClr val="tx1"/>
            </a:solidFill>
            <a:prstDash val="dash"/>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4644008" y="603"/>
            <a:ext cx="4499992" cy="5143500"/>
          </a:xfrm>
          <a:prstGeom prst="rect">
            <a:avLst/>
          </a:prstGeom>
          <a:solidFill>
            <a:srgbClr val="F5C4A9"/>
          </a:solidFill>
          <a:ln>
            <a:solidFill>
              <a:srgbClr val="F5C4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6178763" y="1613222"/>
            <a:ext cx="1754006" cy="523220"/>
          </a:xfrm>
          <a:prstGeom prst="rect">
            <a:avLst/>
          </a:prstGeom>
        </p:spPr>
        <p:txBody>
          <a:bodyPr wrap="none">
            <a:spAutoFit/>
          </a:bodyPr>
          <a:lstStyle/>
          <a:p>
            <a:pPr algn="ctr"/>
            <a:r>
              <a:rPr lang="id-ID" sz="2800" b="1" dirty="0" smtClean="0">
                <a:solidFill>
                  <a:srgbClr val="492303"/>
                </a:solidFill>
                <a:latin typeface="Maiandra GD" pitchFamily="34" charset="0"/>
              </a:rPr>
              <a:t>El </a:t>
            </a:r>
            <a:r>
              <a:rPr lang="id-ID" sz="2800" b="1" dirty="0">
                <a:solidFill>
                  <a:srgbClr val="492303"/>
                </a:solidFill>
                <a:latin typeface="Maiandra GD" pitchFamily="34" charset="0"/>
              </a:rPr>
              <a:t>Caracol</a:t>
            </a:r>
          </a:p>
        </p:txBody>
      </p:sp>
      <p:sp>
        <p:nvSpPr>
          <p:cNvPr id="10" name="Rectangle 9"/>
          <p:cNvSpPr/>
          <p:nvPr/>
        </p:nvSpPr>
        <p:spPr>
          <a:xfrm>
            <a:off x="5399055" y="2355726"/>
            <a:ext cx="3600401" cy="646331"/>
          </a:xfrm>
          <a:prstGeom prst="rect">
            <a:avLst/>
          </a:prstGeom>
        </p:spPr>
        <p:txBody>
          <a:bodyPr wrap="square">
            <a:spAutoFit/>
          </a:bodyPr>
          <a:lstStyle/>
          <a:p>
            <a:pPr algn="ctr"/>
            <a:r>
              <a:rPr lang="en-US" dirty="0">
                <a:solidFill>
                  <a:srgbClr val="492303"/>
                </a:solidFill>
                <a:latin typeface="Maiandra GD" pitchFamily="34" charset="0"/>
              </a:rPr>
              <a:t>El </a:t>
            </a:r>
            <a:r>
              <a:rPr lang="en-US" dirty="0" err="1">
                <a:solidFill>
                  <a:srgbClr val="492303"/>
                </a:solidFill>
                <a:latin typeface="Maiandra GD" pitchFamily="34" charset="0"/>
              </a:rPr>
              <a:t>caracol</a:t>
            </a:r>
            <a:r>
              <a:rPr lang="en-US" dirty="0">
                <a:solidFill>
                  <a:srgbClr val="492303"/>
                </a:solidFill>
                <a:latin typeface="Maiandra GD" pitchFamily="34" charset="0"/>
              </a:rPr>
              <a:t> was used as an observatory</a:t>
            </a:r>
            <a:endParaRPr lang="id-ID" dirty="0">
              <a:solidFill>
                <a:srgbClr val="492303"/>
              </a:solidFill>
              <a:latin typeface="Maiandra GD" pitchFamily="34" charset="0"/>
            </a:endParaRPr>
          </a:p>
        </p:txBody>
      </p:sp>
    </p:spTree>
    <p:extLst>
      <p:ext uri="{BB962C8B-B14F-4D97-AF65-F5344CB8AC3E}">
        <p14:creationId xmlns:p14="http://schemas.microsoft.com/office/powerpoint/2010/main" val="230335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wheel(1)">
                                      <p:cBhvr>
                                        <p:cTn id="7" dur="2000"/>
                                        <p:tgtEl>
                                          <p:spTgt spid="1536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ppt_w</p:attrName>
                                        </p:attrNameLst>
                                      </p:cBhvr>
                                      <p:tavLst>
                                        <p:tav tm="0">
                                          <p:val>
                                            <p:fltVal val="0"/>
                                          </p:val>
                                        </p:tav>
                                        <p:tav tm="100000">
                                          <p:val>
                                            <p:strVal val="#ppt_w"/>
                                          </p:val>
                                        </p:tav>
                                      </p:tavLst>
                                    </p:anim>
                                    <p:anim calcmode="lin" valueType="num">
                                      <p:cBhvr>
                                        <p:cTn id="16" dur="1000" fill="hold"/>
                                        <p:tgtEl>
                                          <p:spTgt spid="9"/>
                                        </p:tgtEl>
                                        <p:attrNameLst>
                                          <p:attrName>ppt_h</p:attrName>
                                        </p:attrNameLst>
                                      </p:cBhvr>
                                      <p:tavLst>
                                        <p:tav tm="0">
                                          <p:val>
                                            <p:fltVal val="0"/>
                                          </p:val>
                                        </p:tav>
                                        <p:tav tm="100000">
                                          <p:val>
                                            <p:strVal val="#ppt_h"/>
                                          </p:val>
                                        </p:tav>
                                      </p:tavLst>
                                    </p:anim>
                                    <p:anim calcmode="lin" valueType="num">
                                      <p:cBhvr>
                                        <p:cTn id="17" dur="1000" fill="hold"/>
                                        <p:tgtEl>
                                          <p:spTgt spid="9"/>
                                        </p:tgtEl>
                                        <p:attrNameLst>
                                          <p:attrName>style.rotation</p:attrName>
                                        </p:attrNameLst>
                                      </p:cBhvr>
                                      <p:tavLst>
                                        <p:tav tm="0">
                                          <p:val>
                                            <p:fltVal val="90"/>
                                          </p:val>
                                        </p:tav>
                                        <p:tav tm="100000">
                                          <p:val>
                                            <p:fltVal val="0"/>
                                          </p:val>
                                        </p:tav>
                                      </p:tavLst>
                                    </p:anim>
                                    <p:animEffect transition="in" filter="fade">
                                      <p:cBhvr>
                                        <p:cTn id="18" dur="1000"/>
                                        <p:tgtEl>
                                          <p:spTgt spid="9"/>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000" fill="hold"/>
                                        <p:tgtEl>
                                          <p:spTgt spid="10"/>
                                        </p:tgtEl>
                                        <p:attrNameLst>
                                          <p:attrName>ppt_w</p:attrName>
                                        </p:attrNameLst>
                                      </p:cBhvr>
                                      <p:tavLst>
                                        <p:tav tm="0">
                                          <p:val>
                                            <p:fltVal val="0"/>
                                          </p:val>
                                        </p:tav>
                                        <p:tav tm="100000">
                                          <p:val>
                                            <p:strVal val="#ppt_w"/>
                                          </p:val>
                                        </p:tav>
                                      </p:tavLst>
                                    </p:anim>
                                    <p:anim calcmode="lin" valueType="num">
                                      <p:cBhvr>
                                        <p:cTn id="22" dur="1000" fill="hold"/>
                                        <p:tgtEl>
                                          <p:spTgt spid="10"/>
                                        </p:tgtEl>
                                        <p:attrNameLst>
                                          <p:attrName>ppt_h</p:attrName>
                                        </p:attrNameLst>
                                      </p:cBhvr>
                                      <p:tavLst>
                                        <p:tav tm="0">
                                          <p:val>
                                            <p:fltVal val="0"/>
                                          </p:val>
                                        </p:tav>
                                        <p:tav tm="100000">
                                          <p:val>
                                            <p:strVal val="#ppt_h"/>
                                          </p:val>
                                        </p:tav>
                                      </p:tavLst>
                                    </p:anim>
                                    <p:anim calcmode="lin" valueType="num">
                                      <p:cBhvr>
                                        <p:cTn id="23" dur="1000" fill="hold"/>
                                        <p:tgtEl>
                                          <p:spTgt spid="10"/>
                                        </p:tgtEl>
                                        <p:attrNameLst>
                                          <p:attrName>style.rotation</p:attrName>
                                        </p:attrNameLst>
                                      </p:cBhvr>
                                      <p:tavLst>
                                        <p:tav tm="0">
                                          <p:val>
                                            <p:fltVal val="90"/>
                                          </p:val>
                                        </p:tav>
                                        <p:tav tm="100000">
                                          <p:val>
                                            <p:fltVal val="0"/>
                                          </p:val>
                                        </p:tav>
                                      </p:tavLst>
                                    </p:anim>
                                    <p:animEffect transition="in" filter="fade">
                                      <p:cBhvr>
                                        <p:cTn id="2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C4A9"/>
        </a:solidFill>
        <a:effectLst/>
      </p:bgPr>
    </p:bg>
    <p:spTree>
      <p:nvGrpSpPr>
        <p:cNvPr id="1" name=""/>
        <p:cNvGrpSpPr/>
        <p:nvPr/>
      </p:nvGrpSpPr>
      <p:grpSpPr>
        <a:xfrm>
          <a:off x="0" y="0"/>
          <a:ext cx="0" cy="0"/>
          <a:chOff x="0" y="0"/>
          <a:chExt cx="0" cy="0"/>
        </a:xfrm>
      </p:grpSpPr>
      <p:sp>
        <p:nvSpPr>
          <p:cNvPr id="7" name="Rectangle 6"/>
          <p:cNvSpPr/>
          <p:nvPr/>
        </p:nvSpPr>
        <p:spPr>
          <a:xfrm>
            <a:off x="0" y="1628466"/>
            <a:ext cx="3816424" cy="1384995"/>
          </a:xfrm>
          <a:prstGeom prst="rect">
            <a:avLst/>
          </a:prstGeom>
        </p:spPr>
        <p:txBody>
          <a:bodyPr wrap="square">
            <a:spAutoFit/>
          </a:bodyPr>
          <a:lstStyle/>
          <a:p>
            <a:pPr lvl="1" algn="ctr"/>
            <a:r>
              <a:rPr lang="en-US" sz="2800" b="1" dirty="0" smtClean="0">
                <a:solidFill>
                  <a:srgbClr val="452103"/>
                </a:solidFill>
                <a:latin typeface="Maiandra GD" pitchFamily="34" charset="0"/>
              </a:rPr>
              <a:t>Fascinating </a:t>
            </a:r>
            <a:r>
              <a:rPr lang="en-US" sz="2800" b="1" dirty="0">
                <a:solidFill>
                  <a:srgbClr val="452103"/>
                </a:solidFill>
                <a:latin typeface="Maiandra GD" pitchFamily="34" charset="0"/>
              </a:rPr>
              <a:t>history of </a:t>
            </a:r>
            <a:r>
              <a:rPr lang="en-US" sz="2800" b="1" dirty="0" err="1">
                <a:solidFill>
                  <a:srgbClr val="452103"/>
                </a:solidFill>
                <a:latin typeface="Maiandra GD" pitchFamily="34" charset="0"/>
              </a:rPr>
              <a:t>Chichen</a:t>
            </a:r>
            <a:r>
              <a:rPr lang="en-US" sz="2800" b="1" dirty="0">
                <a:solidFill>
                  <a:srgbClr val="452103"/>
                </a:solidFill>
                <a:latin typeface="Maiandra GD" pitchFamily="34" charset="0"/>
              </a:rPr>
              <a:t> Itza Mexico</a:t>
            </a:r>
            <a:endParaRPr lang="id-ID" sz="2800" b="1" dirty="0">
              <a:solidFill>
                <a:srgbClr val="452103"/>
              </a:solidFill>
              <a:latin typeface="Maiandra GD" pitchFamily="34" charset="0"/>
            </a:endParaRPr>
          </a:p>
        </p:txBody>
      </p:sp>
      <p:grpSp>
        <p:nvGrpSpPr>
          <p:cNvPr id="8" name="Group 7"/>
          <p:cNvGrpSpPr/>
          <p:nvPr/>
        </p:nvGrpSpPr>
        <p:grpSpPr>
          <a:xfrm>
            <a:off x="4067944" y="1001641"/>
            <a:ext cx="4599965" cy="3330918"/>
            <a:chOff x="4355976" y="969024"/>
            <a:chExt cx="4599965" cy="3330918"/>
          </a:xfrm>
          <a:blipFill>
            <a:blip r:embed="rId2"/>
            <a:stretch>
              <a:fillRect/>
            </a:stretch>
          </a:blipFill>
        </p:grpSpPr>
        <p:sp>
          <p:nvSpPr>
            <p:cNvPr id="4" name="Rectangle 3"/>
            <p:cNvSpPr/>
            <p:nvPr/>
          </p:nvSpPr>
          <p:spPr>
            <a:xfrm>
              <a:off x="4355976" y="969024"/>
              <a:ext cx="4599963" cy="59461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Rectangle 37"/>
            <p:cNvSpPr/>
            <p:nvPr/>
          </p:nvSpPr>
          <p:spPr>
            <a:xfrm>
              <a:off x="4355977" y="1635646"/>
              <a:ext cx="4599962" cy="59461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Rectangle 38"/>
            <p:cNvSpPr/>
            <p:nvPr/>
          </p:nvSpPr>
          <p:spPr>
            <a:xfrm>
              <a:off x="4355978" y="2337176"/>
              <a:ext cx="4599963" cy="59461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Rectangle 39"/>
            <p:cNvSpPr/>
            <p:nvPr/>
          </p:nvSpPr>
          <p:spPr>
            <a:xfrm>
              <a:off x="4355978" y="3003798"/>
              <a:ext cx="4599962" cy="59461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40"/>
            <p:cNvSpPr/>
            <p:nvPr/>
          </p:nvSpPr>
          <p:spPr>
            <a:xfrm>
              <a:off x="4355977" y="3705328"/>
              <a:ext cx="4599962" cy="59461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2130361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C4A9"/>
        </a:solidFill>
        <a:effectLst/>
      </p:bgPr>
    </p:bg>
    <p:spTree>
      <p:nvGrpSpPr>
        <p:cNvPr id="1" name=""/>
        <p:cNvGrpSpPr/>
        <p:nvPr/>
      </p:nvGrpSpPr>
      <p:grpSpPr>
        <a:xfrm>
          <a:off x="0" y="0"/>
          <a:ext cx="0" cy="0"/>
          <a:chOff x="0" y="0"/>
          <a:chExt cx="0" cy="0"/>
        </a:xfrm>
      </p:grpSpPr>
      <p:cxnSp>
        <p:nvCxnSpPr>
          <p:cNvPr id="6" name="Straight Connector 5"/>
          <p:cNvCxnSpPr/>
          <p:nvPr/>
        </p:nvCxnSpPr>
        <p:spPr>
          <a:xfrm flipV="1">
            <a:off x="827584" y="2571749"/>
            <a:ext cx="7488832" cy="1"/>
          </a:xfrm>
          <a:prstGeom prst="line">
            <a:avLst/>
          </a:prstGeom>
          <a:ln w="38100">
            <a:solidFill>
              <a:srgbClr val="492303"/>
            </a:solidFill>
          </a:ln>
        </p:spPr>
        <p:style>
          <a:lnRef idx="1">
            <a:schemeClr val="accent1"/>
          </a:lnRef>
          <a:fillRef idx="0">
            <a:schemeClr val="accent1"/>
          </a:fillRef>
          <a:effectRef idx="0">
            <a:schemeClr val="accent1"/>
          </a:effectRef>
          <a:fontRef idx="minor">
            <a:schemeClr val="tx1"/>
          </a:fontRef>
        </p:style>
      </p:cxnSp>
      <p:pic>
        <p:nvPicPr>
          <p:cNvPr id="17411" name="Picture 3" descr="D:\chichen-itz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961" y="1817071"/>
            <a:ext cx="1377008" cy="137700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5126" y="3003798"/>
            <a:ext cx="2529859" cy="646331"/>
          </a:xfrm>
          <a:prstGeom prst="rect">
            <a:avLst/>
          </a:prstGeom>
        </p:spPr>
        <p:txBody>
          <a:bodyPr wrap="none">
            <a:spAutoFit/>
          </a:bodyPr>
          <a:lstStyle/>
          <a:p>
            <a:pPr algn="ctr"/>
            <a:r>
              <a:rPr lang="id-ID" b="1" dirty="0">
                <a:solidFill>
                  <a:srgbClr val="492303"/>
                </a:solidFill>
                <a:latin typeface="Maiandra GD" pitchFamily="34" charset="0"/>
              </a:rPr>
              <a:t>250 to AD </a:t>
            </a:r>
            <a:r>
              <a:rPr lang="id-ID" b="1" dirty="0" smtClean="0">
                <a:solidFill>
                  <a:srgbClr val="492303"/>
                </a:solidFill>
                <a:latin typeface="Maiandra GD" pitchFamily="34" charset="0"/>
              </a:rPr>
              <a:t>900</a:t>
            </a:r>
          </a:p>
          <a:p>
            <a:pPr algn="ctr"/>
            <a:r>
              <a:rPr lang="id-ID" b="1" dirty="0" smtClean="0">
                <a:solidFill>
                  <a:srgbClr val="492303"/>
                </a:solidFill>
                <a:latin typeface="Maiandra GD" pitchFamily="34" charset="0"/>
              </a:rPr>
              <a:t>The </a:t>
            </a:r>
            <a:r>
              <a:rPr lang="id-ID" b="1" dirty="0">
                <a:solidFill>
                  <a:srgbClr val="492303"/>
                </a:solidFill>
                <a:latin typeface="Maiandra GD" pitchFamily="34" charset="0"/>
              </a:rPr>
              <a:t>Mayan </a:t>
            </a:r>
            <a:r>
              <a:rPr lang="id-ID" b="1" dirty="0" smtClean="0">
                <a:solidFill>
                  <a:srgbClr val="492303"/>
                </a:solidFill>
                <a:latin typeface="Maiandra GD" pitchFamily="34" charset="0"/>
              </a:rPr>
              <a:t>Civilization</a:t>
            </a:r>
            <a:endParaRPr lang="id-ID" b="1" dirty="0">
              <a:solidFill>
                <a:srgbClr val="492303"/>
              </a:solidFill>
              <a:latin typeface="Maiandra GD" pitchFamily="34" charset="0"/>
            </a:endParaRPr>
          </a:p>
        </p:txBody>
      </p:sp>
      <p:pic>
        <p:nvPicPr>
          <p:cNvPr id="14" name="Picture 3" descr="D:\chichen-itz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1892478"/>
            <a:ext cx="1377008" cy="13770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D:\chichen-itz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9208" y="1883246"/>
            <a:ext cx="1377008" cy="13770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D:\chichen-itz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0566" y="1914823"/>
            <a:ext cx="1377008" cy="137700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2581448" y="1493905"/>
            <a:ext cx="2418996" cy="646331"/>
          </a:xfrm>
          <a:prstGeom prst="rect">
            <a:avLst/>
          </a:prstGeom>
        </p:spPr>
        <p:txBody>
          <a:bodyPr wrap="none">
            <a:spAutoFit/>
          </a:bodyPr>
          <a:lstStyle/>
          <a:p>
            <a:pPr algn="ctr"/>
            <a:r>
              <a:rPr lang="id-ID" b="1" dirty="0" smtClean="0">
                <a:solidFill>
                  <a:srgbClr val="492303"/>
                </a:solidFill>
                <a:latin typeface="Maiandra GD" pitchFamily="34" charset="0"/>
              </a:rPr>
              <a:t>900 - 1200</a:t>
            </a:r>
          </a:p>
          <a:p>
            <a:pPr algn="ctr"/>
            <a:r>
              <a:rPr lang="id-ID" b="1" dirty="0" smtClean="0">
                <a:solidFill>
                  <a:srgbClr val="492303"/>
                </a:solidFill>
                <a:latin typeface="Maiandra GD" pitchFamily="34" charset="0"/>
              </a:rPr>
              <a:t>The Toltec Civilization</a:t>
            </a:r>
            <a:endParaRPr lang="id-ID" b="1" dirty="0">
              <a:solidFill>
                <a:srgbClr val="492303"/>
              </a:solidFill>
              <a:latin typeface="Maiandra GD" pitchFamily="34" charset="0"/>
            </a:endParaRPr>
          </a:p>
        </p:txBody>
      </p:sp>
      <p:sp>
        <p:nvSpPr>
          <p:cNvPr id="20" name="Rectangle 19"/>
          <p:cNvSpPr/>
          <p:nvPr/>
        </p:nvSpPr>
        <p:spPr>
          <a:xfrm>
            <a:off x="4735905" y="3019247"/>
            <a:ext cx="2183611" cy="646331"/>
          </a:xfrm>
          <a:prstGeom prst="rect">
            <a:avLst/>
          </a:prstGeom>
        </p:spPr>
        <p:txBody>
          <a:bodyPr wrap="none">
            <a:spAutoFit/>
          </a:bodyPr>
          <a:lstStyle/>
          <a:p>
            <a:pPr algn="ctr"/>
            <a:r>
              <a:rPr lang="id-ID" b="1" dirty="0" smtClean="0">
                <a:solidFill>
                  <a:srgbClr val="492303"/>
                </a:solidFill>
                <a:latin typeface="Maiandra GD" pitchFamily="34" charset="0"/>
              </a:rPr>
              <a:t>1224 </a:t>
            </a:r>
          </a:p>
          <a:p>
            <a:pPr algn="ctr"/>
            <a:r>
              <a:rPr lang="id-ID" b="1" dirty="0" smtClean="0">
                <a:solidFill>
                  <a:srgbClr val="492303"/>
                </a:solidFill>
                <a:latin typeface="Maiandra GD" pitchFamily="34" charset="0"/>
              </a:rPr>
              <a:t>The itza Civilization</a:t>
            </a:r>
            <a:endParaRPr lang="id-ID" b="1" dirty="0">
              <a:solidFill>
                <a:srgbClr val="492303"/>
              </a:solidFill>
              <a:latin typeface="Maiandra GD" pitchFamily="34" charset="0"/>
            </a:endParaRPr>
          </a:p>
        </p:txBody>
      </p:sp>
      <p:sp>
        <p:nvSpPr>
          <p:cNvPr id="21" name="Rectangle 20"/>
          <p:cNvSpPr/>
          <p:nvPr/>
        </p:nvSpPr>
        <p:spPr>
          <a:xfrm>
            <a:off x="7530256" y="1493905"/>
            <a:ext cx="697627" cy="646331"/>
          </a:xfrm>
          <a:prstGeom prst="rect">
            <a:avLst/>
          </a:prstGeom>
        </p:spPr>
        <p:txBody>
          <a:bodyPr wrap="none">
            <a:spAutoFit/>
          </a:bodyPr>
          <a:lstStyle/>
          <a:p>
            <a:pPr algn="ctr"/>
            <a:r>
              <a:rPr lang="id-ID" b="1" dirty="0" smtClean="0">
                <a:solidFill>
                  <a:srgbClr val="492303"/>
                </a:solidFill>
                <a:latin typeface="Maiandra GD" pitchFamily="34" charset="0"/>
              </a:rPr>
              <a:t>Now</a:t>
            </a:r>
          </a:p>
          <a:p>
            <a:pPr algn="ctr"/>
            <a:endParaRPr lang="id-ID" b="1" dirty="0">
              <a:solidFill>
                <a:srgbClr val="492303"/>
              </a:solidFill>
              <a:latin typeface="Maiandra GD" pitchFamily="34" charset="0"/>
            </a:endParaRPr>
          </a:p>
        </p:txBody>
      </p:sp>
    </p:spTree>
    <p:extLst>
      <p:ext uri="{BB962C8B-B14F-4D97-AF65-F5344CB8AC3E}">
        <p14:creationId xmlns:p14="http://schemas.microsoft.com/office/powerpoint/2010/main" val="29578246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17411"/>
                                        </p:tgtEl>
                                        <p:attrNameLst>
                                          <p:attrName>style.visibility</p:attrName>
                                        </p:attrNameLst>
                                      </p:cBhvr>
                                      <p:to>
                                        <p:strVal val="visible"/>
                                      </p:to>
                                    </p:set>
                                    <p:animEffect transition="in" filter="barn(inVertical)">
                                      <p:cBhvr>
                                        <p:cTn id="10" dur="500"/>
                                        <p:tgtEl>
                                          <p:spTgt spid="1741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inVertical)">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par>
                                <p:cTn id="27" presetID="22" presetClass="entr" presetSubtype="4"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500"/>
                                        <p:tgtEl>
                                          <p:spTgt spid="17"/>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arn(inVertical)">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0"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C4A9"/>
        </a:solidFill>
        <a:effectLst/>
      </p:bgPr>
    </p:bg>
    <p:spTree>
      <p:nvGrpSpPr>
        <p:cNvPr id="1" name=""/>
        <p:cNvGrpSpPr/>
        <p:nvPr/>
      </p:nvGrpSpPr>
      <p:grpSpPr>
        <a:xfrm>
          <a:off x="0" y="0"/>
          <a:ext cx="0" cy="0"/>
          <a:chOff x="0" y="0"/>
          <a:chExt cx="0" cy="0"/>
        </a:xfrm>
      </p:grpSpPr>
      <p:sp>
        <p:nvSpPr>
          <p:cNvPr id="7" name="Rectangle 6"/>
          <p:cNvSpPr/>
          <p:nvPr/>
        </p:nvSpPr>
        <p:spPr>
          <a:xfrm>
            <a:off x="541450" y="3939902"/>
            <a:ext cx="7774966" cy="523220"/>
          </a:xfrm>
          <a:prstGeom prst="rect">
            <a:avLst/>
          </a:prstGeom>
        </p:spPr>
        <p:txBody>
          <a:bodyPr wrap="square">
            <a:spAutoFit/>
          </a:bodyPr>
          <a:lstStyle/>
          <a:p>
            <a:pPr lvl="1" algn="ctr"/>
            <a:r>
              <a:rPr lang="en-US" sz="2800" dirty="0" smtClean="0">
                <a:solidFill>
                  <a:srgbClr val="452103"/>
                </a:solidFill>
                <a:latin typeface="Maiandra GD" pitchFamily="34" charset="0"/>
              </a:rPr>
              <a:t>The </a:t>
            </a:r>
            <a:r>
              <a:rPr lang="en-US" sz="2800" dirty="0">
                <a:solidFill>
                  <a:srgbClr val="452103"/>
                </a:solidFill>
                <a:latin typeface="Maiandra GD" pitchFamily="34" charset="0"/>
              </a:rPr>
              <a:t>special </a:t>
            </a:r>
            <a:r>
              <a:rPr lang="en-US" sz="2800" dirty="0" smtClean="0">
                <a:solidFill>
                  <a:srgbClr val="452103"/>
                </a:solidFill>
                <a:latin typeface="Maiandra GD" pitchFamily="34" charset="0"/>
              </a:rPr>
              <a:t>architect</a:t>
            </a:r>
            <a:r>
              <a:rPr lang="id-ID" sz="2800" dirty="0" smtClean="0">
                <a:solidFill>
                  <a:srgbClr val="452103"/>
                </a:solidFill>
                <a:latin typeface="Maiandra GD" pitchFamily="34" charset="0"/>
              </a:rPr>
              <a:t>ure</a:t>
            </a:r>
            <a:r>
              <a:rPr lang="en-US" sz="2800" dirty="0" smtClean="0">
                <a:solidFill>
                  <a:srgbClr val="452103"/>
                </a:solidFill>
                <a:latin typeface="Maiandra GD" pitchFamily="34" charset="0"/>
              </a:rPr>
              <a:t> </a:t>
            </a:r>
            <a:r>
              <a:rPr lang="en-US" sz="2800" dirty="0" err="1">
                <a:solidFill>
                  <a:srgbClr val="452103"/>
                </a:solidFill>
                <a:latin typeface="Maiandra GD" pitchFamily="34" charset="0"/>
              </a:rPr>
              <a:t>Chichen</a:t>
            </a:r>
            <a:r>
              <a:rPr lang="en-US" sz="2800" dirty="0">
                <a:solidFill>
                  <a:srgbClr val="452103"/>
                </a:solidFill>
                <a:latin typeface="Maiandra GD" pitchFamily="34" charset="0"/>
              </a:rPr>
              <a:t> Itza Mexico</a:t>
            </a:r>
            <a:endParaRPr lang="id-ID" sz="2800" dirty="0">
              <a:solidFill>
                <a:srgbClr val="452103"/>
              </a:solidFill>
              <a:latin typeface="Maiandra GD" pitchFamily="34" charset="0"/>
            </a:endParaRPr>
          </a:p>
        </p:txBody>
      </p:sp>
      <p:pic>
        <p:nvPicPr>
          <p:cNvPr id="1026" name="Picture 2" descr="D:\chcihen_itza_01_b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627534"/>
            <a:ext cx="7334250"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378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D:\FI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6" y="0"/>
            <a:ext cx="9150626"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0" y="123478"/>
            <a:ext cx="3239852" cy="540000"/>
            <a:chOff x="0" y="123478"/>
            <a:chExt cx="3239852" cy="540000"/>
          </a:xfrm>
        </p:grpSpPr>
        <p:sp>
          <p:nvSpPr>
            <p:cNvPr id="11" name="Rectangle 10"/>
            <p:cNvSpPr/>
            <p:nvPr/>
          </p:nvSpPr>
          <p:spPr>
            <a:xfrm>
              <a:off x="0" y="123478"/>
              <a:ext cx="2915816" cy="540000"/>
            </a:xfrm>
            <a:prstGeom prst="rect">
              <a:avLst/>
            </a:prstGeom>
            <a:solidFill>
              <a:srgbClr val="492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p:cNvSpPr/>
            <p:nvPr/>
          </p:nvSpPr>
          <p:spPr>
            <a:xfrm>
              <a:off x="2591780" y="123478"/>
              <a:ext cx="648072" cy="540000"/>
            </a:xfrm>
            <a:prstGeom prst="ellipse">
              <a:avLst/>
            </a:prstGeom>
            <a:solidFill>
              <a:srgbClr val="492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5" name="Rectangle 14"/>
          <p:cNvSpPr/>
          <p:nvPr/>
        </p:nvSpPr>
        <p:spPr>
          <a:xfrm>
            <a:off x="971600" y="208812"/>
            <a:ext cx="1282723" cy="369332"/>
          </a:xfrm>
          <a:prstGeom prst="rect">
            <a:avLst/>
          </a:prstGeom>
        </p:spPr>
        <p:txBody>
          <a:bodyPr wrap="none">
            <a:spAutoFit/>
          </a:bodyPr>
          <a:lstStyle/>
          <a:p>
            <a:r>
              <a:rPr lang="id-ID" b="1" dirty="0" smtClean="0">
                <a:solidFill>
                  <a:schemeClr val="bg1"/>
                </a:solidFill>
                <a:latin typeface="Maiandra GD" pitchFamily="34" charset="0"/>
              </a:rPr>
              <a:t> EL Castillo</a:t>
            </a:r>
            <a:endParaRPr lang="id-ID" b="1" dirty="0">
              <a:solidFill>
                <a:schemeClr val="bg1"/>
              </a:solidFill>
              <a:latin typeface="Maiandra GD" pitchFamily="34" charset="0"/>
            </a:endParaRPr>
          </a:p>
        </p:txBody>
      </p:sp>
      <p:pic>
        <p:nvPicPr>
          <p:cNvPr id="10242" name="Picture 2" descr="D:\location_map_pin_brown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4921" y="1330291"/>
            <a:ext cx="530318" cy="69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00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down)">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D:\tour_img-661956-1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843558"/>
            <a:ext cx="5412289" cy="3384376"/>
          </a:xfrm>
          <a:prstGeom prst="rect">
            <a:avLst/>
          </a:prstGeom>
          <a:noFill/>
          <a:ln>
            <a:solidFill>
              <a:schemeClr val="tx1"/>
            </a:solidFill>
            <a:prstDash val="dash"/>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0" y="0"/>
            <a:ext cx="4499992" cy="5143500"/>
          </a:xfrm>
          <a:prstGeom prst="rect">
            <a:avLst/>
          </a:prstGeom>
          <a:solidFill>
            <a:srgbClr val="F5C4A9"/>
          </a:solidFill>
          <a:ln>
            <a:solidFill>
              <a:srgbClr val="F5C4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p:nvSpPr>
        <p:spPr>
          <a:xfrm>
            <a:off x="655384" y="843558"/>
            <a:ext cx="3672993" cy="954107"/>
          </a:xfrm>
          <a:prstGeom prst="rect">
            <a:avLst/>
          </a:prstGeom>
        </p:spPr>
        <p:txBody>
          <a:bodyPr wrap="none">
            <a:spAutoFit/>
          </a:bodyPr>
          <a:lstStyle/>
          <a:p>
            <a:pPr algn="ctr"/>
            <a:r>
              <a:rPr lang="id-ID" sz="2800" b="1" dirty="0" smtClean="0">
                <a:solidFill>
                  <a:srgbClr val="492303"/>
                </a:solidFill>
                <a:latin typeface="Maiandra GD" pitchFamily="34" charset="0"/>
              </a:rPr>
              <a:t> EL Castillo</a:t>
            </a:r>
          </a:p>
          <a:p>
            <a:pPr algn="ctr"/>
            <a:r>
              <a:rPr lang="id-ID" sz="2800" b="1" dirty="0" smtClean="0">
                <a:solidFill>
                  <a:srgbClr val="492303"/>
                </a:solidFill>
                <a:latin typeface="Maiandra GD" pitchFamily="34" charset="0"/>
              </a:rPr>
              <a:t>[ Kukulkan's Pyramid ]</a:t>
            </a:r>
            <a:endParaRPr lang="id-ID" sz="2800" b="1" dirty="0">
              <a:solidFill>
                <a:srgbClr val="492303"/>
              </a:solidFill>
              <a:latin typeface="Maiandra GD" pitchFamily="34" charset="0"/>
            </a:endParaRPr>
          </a:p>
        </p:txBody>
      </p:sp>
      <p:sp>
        <p:nvSpPr>
          <p:cNvPr id="8" name="Rectangle 7"/>
          <p:cNvSpPr/>
          <p:nvPr/>
        </p:nvSpPr>
        <p:spPr>
          <a:xfrm>
            <a:off x="727976" y="1822439"/>
            <a:ext cx="3600401" cy="1477328"/>
          </a:xfrm>
          <a:prstGeom prst="rect">
            <a:avLst/>
          </a:prstGeom>
        </p:spPr>
        <p:txBody>
          <a:bodyPr wrap="square">
            <a:spAutoFit/>
          </a:bodyPr>
          <a:lstStyle/>
          <a:p>
            <a:pPr algn="just"/>
            <a:r>
              <a:rPr lang="id-ID" dirty="0" smtClean="0">
                <a:solidFill>
                  <a:srgbClr val="492303"/>
                </a:solidFill>
                <a:latin typeface="Maiandra GD" pitchFamily="34" charset="0"/>
              </a:rPr>
              <a:t>	</a:t>
            </a:r>
            <a:r>
              <a:rPr lang="en-US" dirty="0" smtClean="0">
                <a:solidFill>
                  <a:srgbClr val="492303"/>
                </a:solidFill>
                <a:latin typeface="Maiandra GD" pitchFamily="34" charset="0"/>
              </a:rPr>
              <a:t>Each </a:t>
            </a:r>
            <a:r>
              <a:rPr lang="en-US" dirty="0">
                <a:solidFill>
                  <a:srgbClr val="492303"/>
                </a:solidFill>
                <a:latin typeface="Maiandra GD" pitchFamily="34" charset="0"/>
              </a:rPr>
              <a:t>stairway climbing the pyramid has 91steps, except the northern side which has 92, and so, adding all four together, one arrives at a significant 365. </a:t>
            </a:r>
            <a:endParaRPr lang="id-ID" dirty="0">
              <a:solidFill>
                <a:srgbClr val="492303"/>
              </a:solidFill>
              <a:latin typeface="Maiandra GD" pitchFamily="34" charset="0"/>
            </a:endParaRPr>
          </a:p>
        </p:txBody>
      </p:sp>
    </p:spTree>
    <p:extLst>
      <p:ext uri="{BB962C8B-B14F-4D97-AF65-F5344CB8AC3E}">
        <p14:creationId xmlns:p14="http://schemas.microsoft.com/office/powerpoint/2010/main" val="366611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11266"/>
                                        </p:tgtEl>
                                        <p:attrNameLst>
                                          <p:attrName>style.visibility</p:attrName>
                                        </p:attrNameLst>
                                      </p:cBhvr>
                                      <p:to>
                                        <p:strVal val="visible"/>
                                      </p:to>
                                    </p:set>
                                    <p:animEffect transition="in" filter="wheel(1)">
                                      <p:cBhvr>
                                        <p:cTn id="12" dur="2000"/>
                                        <p:tgtEl>
                                          <p:spTgt spid="1126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D:\FI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6" y="0"/>
            <a:ext cx="9150626"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0" y="123478"/>
            <a:ext cx="3239852" cy="540000"/>
            <a:chOff x="0" y="123478"/>
            <a:chExt cx="3239852" cy="540000"/>
          </a:xfrm>
        </p:grpSpPr>
        <p:sp>
          <p:nvSpPr>
            <p:cNvPr id="11" name="Rectangle 10"/>
            <p:cNvSpPr/>
            <p:nvPr/>
          </p:nvSpPr>
          <p:spPr>
            <a:xfrm>
              <a:off x="0" y="123478"/>
              <a:ext cx="2915816" cy="540000"/>
            </a:xfrm>
            <a:prstGeom prst="rect">
              <a:avLst/>
            </a:prstGeom>
            <a:solidFill>
              <a:srgbClr val="492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p:cNvSpPr/>
            <p:nvPr/>
          </p:nvSpPr>
          <p:spPr>
            <a:xfrm>
              <a:off x="2591780" y="123478"/>
              <a:ext cx="648072" cy="540000"/>
            </a:xfrm>
            <a:prstGeom prst="ellipse">
              <a:avLst/>
            </a:prstGeom>
            <a:solidFill>
              <a:srgbClr val="492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5" name="Rectangle 14"/>
          <p:cNvSpPr/>
          <p:nvPr/>
        </p:nvSpPr>
        <p:spPr>
          <a:xfrm>
            <a:off x="599921" y="208812"/>
            <a:ext cx="2271776" cy="369332"/>
          </a:xfrm>
          <a:prstGeom prst="rect">
            <a:avLst/>
          </a:prstGeom>
        </p:spPr>
        <p:txBody>
          <a:bodyPr wrap="none">
            <a:spAutoFit/>
          </a:bodyPr>
          <a:lstStyle/>
          <a:p>
            <a:r>
              <a:rPr lang="en-US" b="1" dirty="0" smtClean="0">
                <a:solidFill>
                  <a:schemeClr val="bg1"/>
                </a:solidFill>
                <a:latin typeface="Maiandra GD" pitchFamily="34" charset="0"/>
              </a:rPr>
              <a:t>The </a:t>
            </a:r>
            <a:r>
              <a:rPr lang="en-US" b="1" dirty="0">
                <a:solidFill>
                  <a:schemeClr val="bg1"/>
                </a:solidFill>
                <a:latin typeface="Maiandra GD" pitchFamily="34" charset="0"/>
              </a:rPr>
              <a:t>Great Ball Court</a:t>
            </a:r>
            <a:endParaRPr lang="id-ID" b="1" dirty="0">
              <a:solidFill>
                <a:schemeClr val="bg1"/>
              </a:solidFill>
              <a:latin typeface="Maiandra GD" pitchFamily="34" charset="0"/>
            </a:endParaRPr>
          </a:p>
        </p:txBody>
      </p:sp>
      <p:pic>
        <p:nvPicPr>
          <p:cNvPr id="10242" name="Picture 2" descr="D:\location_map_pin_brown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4921" y="364083"/>
            <a:ext cx="530318" cy="69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1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242"/>
                                        </p:tgtEl>
                                        <p:attrNameLst>
                                          <p:attrName>style.visibility</p:attrName>
                                        </p:attrNameLst>
                                      </p:cBhvr>
                                      <p:to>
                                        <p:strVal val="visible"/>
                                      </p:to>
                                    </p:set>
                                    <p:animEffect transition="in" filter="wipe(down)">
                                      <p:cBhvr>
                                        <p:cTn id="1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D:\Chichen-Itza-Mexico-5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24" y="901492"/>
            <a:ext cx="5746825" cy="3268506"/>
          </a:xfrm>
          <a:prstGeom prst="rect">
            <a:avLst/>
          </a:prstGeom>
          <a:noFill/>
          <a:ln>
            <a:solidFill>
              <a:schemeClr val="tx1"/>
            </a:solidFill>
            <a:prstDash val="dash"/>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4644008" y="0"/>
            <a:ext cx="4499992" cy="5143500"/>
          </a:xfrm>
          <a:prstGeom prst="rect">
            <a:avLst/>
          </a:prstGeom>
          <a:solidFill>
            <a:srgbClr val="F5C4A9"/>
          </a:solidFill>
          <a:ln>
            <a:solidFill>
              <a:srgbClr val="F5C4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5255567" y="1203598"/>
            <a:ext cx="3538148" cy="523220"/>
          </a:xfrm>
          <a:prstGeom prst="rect">
            <a:avLst/>
          </a:prstGeom>
        </p:spPr>
        <p:txBody>
          <a:bodyPr wrap="none">
            <a:spAutoFit/>
          </a:bodyPr>
          <a:lstStyle/>
          <a:p>
            <a:pPr algn="ctr"/>
            <a:r>
              <a:rPr lang="id-ID" sz="2800" b="1" dirty="0">
                <a:solidFill>
                  <a:srgbClr val="492303"/>
                </a:solidFill>
                <a:latin typeface="Maiandra GD" pitchFamily="34" charset="0"/>
              </a:rPr>
              <a:t> The Great Ball Court</a:t>
            </a:r>
          </a:p>
        </p:txBody>
      </p:sp>
      <p:sp>
        <p:nvSpPr>
          <p:cNvPr id="10" name="Rectangle 9"/>
          <p:cNvSpPr/>
          <p:nvPr/>
        </p:nvSpPr>
        <p:spPr>
          <a:xfrm>
            <a:off x="5255566" y="1851670"/>
            <a:ext cx="3600401" cy="1754326"/>
          </a:xfrm>
          <a:prstGeom prst="rect">
            <a:avLst/>
          </a:prstGeom>
        </p:spPr>
        <p:txBody>
          <a:bodyPr wrap="square">
            <a:spAutoFit/>
          </a:bodyPr>
          <a:lstStyle/>
          <a:p>
            <a:pPr algn="just"/>
            <a:r>
              <a:rPr lang="en-US" dirty="0">
                <a:solidFill>
                  <a:srgbClr val="492303"/>
                </a:solidFill>
                <a:latin typeface="Maiandra GD" pitchFamily="34" charset="0"/>
              </a:rPr>
              <a:t>The Great </a:t>
            </a:r>
            <a:r>
              <a:rPr lang="en-US" dirty="0" err="1">
                <a:solidFill>
                  <a:srgbClr val="492303"/>
                </a:solidFill>
                <a:latin typeface="Maiandra GD" pitchFamily="34" charset="0"/>
              </a:rPr>
              <a:t>Ballcourt</a:t>
            </a:r>
            <a:r>
              <a:rPr lang="en-US" dirty="0">
                <a:solidFill>
                  <a:srgbClr val="492303"/>
                </a:solidFill>
                <a:latin typeface="Maiandra GD" pitchFamily="34" charset="0"/>
              </a:rPr>
              <a:t> of </a:t>
            </a:r>
            <a:r>
              <a:rPr lang="en-US" dirty="0" err="1">
                <a:solidFill>
                  <a:srgbClr val="492303"/>
                </a:solidFill>
                <a:latin typeface="Maiandra GD" pitchFamily="34" charset="0"/>
              </a:rPr>
              <a:t>Chichen</a:t>
            </a:r>
            <a:r>
              <a:rPr lang="en-US" dirty="0">
                <a:solidFill>
                  <a:srgbClr val="492303"/>
                </a:solidFill>
                <a:latin typeface="Maiandra GD" pitchFamily="34" charset="0"/>
              </a:rPr>
              <a:t> Itza is 225 feet wide and 545 feet long overall. It has no vault, no discontinuity between the walls and is totally open to the blue sky.</a:t>
            </a:r>
            <a:endParaRPr lang="id-ID" dirty="0">
              <a:solidFill>
                <a:srgbClr val="492303"/>
              </a:solidFill>
              <a:latin typeface="Maiandra GD" pitchFamily="34" charset="0"/>
            </a:endParaRPr>
          </a:p>
        </p:txBody>
      </p:sp>
    </p:spTree>
    <p:extLst>
      <p:ext uri="{BB962C8B-B14F-4D97-AF65-F5344CB8AC3E}">
        <p14:creationId xmlns:p14="http://schemas.microsoft.com/office/powerpoint/2010/main" val="311581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wheel(1)">
                                      <p:cBhvr>
                                        <p:cTn id="7" dur="2000"/>
                                        <p:tgtEl>
                                          <p:spTgt spid="1331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D:\FI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6" y="0"/>
            <a:ext cx="9150626"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0" y="123478"/>
            <a:ext cx="3239852" cy="540000"/>
            <a:chOff x="0" y="123478"/>
            <a:chExt cx="3239852" cy="540000"/>
          </a:xfrm>
        </p:grpSpPr>
        <p:sp>
          <p:nvSpPr>
            <p:cNvPr id="11" name="Rectangle 10"/>
            <p:cNvSpPr/>
            <p:nvPr/>
          </p:nvSpPr>
          <p:spPr>
            <a:xfrm>
              <a:off x="0" y="123478"/>
              <a:ext cx="2915816" cy="540000"/>
            </a:xfrm>
            <a:prstGeom prst="rect">
              <a:avLst/>
            </a:prstGeom>
            <a:solidFill>
              <a:srgbClr val="492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p:cNvSpPr/>
            <p:nvPr/>
          </p:nvSpPr>
          <p:spPr>
            <a:xfrm>
              <a:off x="2591780" y="123478"/>
              <a:ext cx="648072" cy="540000"/>
            </a:xfrm>
            <a:prstGeom prst="ellipse">
              <a:avLst/>
            </a:prstGeom>
            <a:solidFill>
              <a:srgbClr val="492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5" name="Rectangle 14"/>
          <p:cNvSpPr/>
          <p:nvPr/>
        </p:nvSpPr>
        <p:spPr>
          <a:xfrm>
            <a:off x="599921" y="208812"/>
            <a:ext cx="1776448" cy="369332"/>
          </a:xfrm>
          <a:prstGeom prst="rect">
            <a:avLst/>
          </a:prstGeom>
        </p:spPr>
        <p:txBody>
          <a:bodyPr wrap="none">
            <a:spAutoFit/>
          </a:bodyPr>
          <a:lstStyle/>
          <a:p>
            <a:r>
              <a:rPr lang="en-US" b="1" dirty="0" err="1" smtClean="0">
                <a:solidFill>
                  <a:schemeClr val="bg1"/>
                </a:solidFill>
                <a:latin typeface="Maiandra GD" pitchFamily="34" charset="0"/>
              </a:rPr>
              <a:t>Cenote</a:t>
            </a:r>
            <a:r>
              <a:rPr lang="en-US" b="1" dirty="0" smtClean="0">
                <a:solidFill>
                  <a:schemeClr val="bg1"/>
                </a:solidFill>
                <a:latin typeface="Maiandra GD" pitchFamily="34" charset="0"/>
              </a:rPr>
              <a:t> </a:t>
            </a:r>
            <a:r>
              <a:rPr lang="en-US" b="1" dirty="0" err="1">
                <a:solidFill>
                  <a:schemeClr val="bg1"/>
                </a:solidFill>
                <a:latin typeface="Maiandra GD" pitchFamily="34" charset="0"/>
              </a:rPr>
              <a:t>Sagrado</a:t>
            </a:r>
            <a:endParaRPr lang="id-ID" b="1" dirty="0">
              <a:solidFill>
                <a:schemeClr val="bg1"/>
              </a:solidFill>
              <a:latin typeface="Maiandra GD" pitchFamily="34" charset="0"/>
            </a:endParaRPr>
          </a:p>
        </p:txBody>
      </p:sp>
      <p:pic>
        <p:nvPicPr>
          <p:cNvPr id="10242" name="Picture 2" descr="D:\location_map_pin_brown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8264" y="66053"/>
            <a:ext cx="530318" cy="69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77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0242"/>
                                        </p:tgtEl>
                                        <p:attrNameLst>
                                          <p:attrName>style.visibility</p:attrName>
                                        </p:attrNameLst>
                                      </p:cBhvr>
                                      <p:to>
                                        <p:strVal val="visible"/>
                                      </p:to>
                                    </p:set>
                                    <p:animEffect transition="in" filter="wipe(down)">
                                      <p:cBhvr>
                                        <p:cTn id="19"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338" name="Picture 2" descr="D:\chichen-itza-cenote-sagrado-shutterstock_6769439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736" y="967568"/>
            <a:ext cx="4810596" cy="3209569"/>
          </a:xfrm>
          <a:prstGeom prst="rect">
            <a:avLst/>
          </a:prstGeom>
          <a:noFill/>
          <a:ln>
            <a:solidFill>
              <a:schemeClr val="tx1"/>
            </a:solidFill>
            <a:prstDash val="dash"/>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0" y="603"/>
            <a:ext cx="4499992" cy="5143500"/>
          </a:xfrm>
          <a:prstGeom prst="rect">
            <a:avLst/>
          </a:prstGeom>
          <a:solidFill>
            <a:srgbClr val="F5C4A9"/>
          </a:solidFill>
          <a:ln>
            <a:solidFill>
              <a:srgbClr val="F5C4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1078702" y="1491630"/>
            <a:ext cx="2666114" cy="523220"/>
          </a:xfrm>
          <a:prstGeom prst="rect">
            <a:avLst/>
          </a:prstGeom>
        </p:spPr>
        <p:txBody>
          <a:bodyPr wrap="none">
            <a:spAutoFit/>
          </a:bodyPr>
          <a:lstStyle/>
          <a:p>
            <a:pPr algn="ctr"/>
            <a:r>
              <a:rPr lang="id-ID" sz="2800" b="1" dirty="0">
                <a:solidFill>
                  <a:srgbClr val="492303"/>
                </a:solidFill>
                <a:latin typeface="Maiandra GD" pitchFamily="34" charset="0"/>
              </a:rPr>
              <a:t>Cenote Sagrado</a:t>
            </a:r>
          </a:p>
        </p:txBody>
      </p:sp>
      <p:sp>
        <p:nvSpPr>
          <p:cNvPr id="10" name="Rectangle 9"/>
          <p:cNvSpPr/>
          <p:nvPr/>
        </p:nvSpPr>
        <p:spPr>
          <a:xfrm>
            <a:off x="611559" y="2040227"/>
            <a:ext cx="3600401" cy="1200329"/>
          </a:xfrm>
          <a:prstGeom prst="rect">
            <a:avLst/>
          </a:prstGeom>
        </p:spPr>
        <p:txBody>
          <a:bodyPr wrap="square">
            <a:spAutoFit/>
          </a:bodyPr>
          <a:lstStyle/>
          <a:p>
            <a:pPr algn="just"/>
            <a:r>
              <a:rPr lang="id-ID" dirty="0" smtClean="0">
                <a:solidFill>
                  <a:srgbClr val="492303"/>
                </a:solidFill>
                <a:latin typeface="Maiandra GD" pitchFamily="34" charset="0"/>
              </a:rPr>
              <a:t>	</a:t>
            </a:r>
            <a:r>
              <a:rPr lang="en-US" dirty="0" err="1" smtClean="0">
                <a:solidFill>
                  <a:srgbClr val="492303"/>
                </a:solidFill>
                <a:latin typeface="Maiandra GD" pitchFamily="34" charset="0"/>
              </a:rPr>
              <a:t>Cenote</a:t>
            </a:r>
            <a:r>
              <a:rPr lang="en-US" dirty="0" smtClean="0">
                <a:solidFill>
                  <a:srgbClr val="492303"/>
                </a:solidFill>
                <a:latin typeface="Maiandra GD" pitchFamily="34" charset="0"/>
              </a:rPr>
              <a:t> </a:t>
            </a:r>
            <a:r>
              <a:rPr lang="en-US" dirty="0">
                <a:solidFill>
                  <a:srgbClr val="492303"/>
                </a:solidFill>
                <a:latin typeface="Maiandra GD" pitchFamily="34" charset="0"/>
              </a:rPr>
              <a:t>(say-NO-</a:t>
            </a:r>
            <a:r>
              <a:rPr lang="en-US" dirty="0" err="1">
                <a:solidFill>
                  <a:srgbClr val="492303"/>
                </a:solidFill>
                <a:latin typeface="Maiandra GD" pitchFamily="34" charset="0"/>
              </a:rPr>
              <a:t>tay</a:t>
            </a:r>
            <a:r>
              <a:rPr lang="en-US" dirty="0">
                <a:solidFill>
                  <a:srgbClr val="492303"/>
                </a:solidFill>
                <a:latin typeface="Maiandra GD" pitchFamily="34" charset="0"/>
              </a:rPr>
              <a:t>) is the Spanish equivalent of the </a:t>
            </a:r>
            <a:r>
              <a:rPr lang="en-US" dirty="0" err="1">
                <a:solidFill>
                  <a:srgbClr val="492303"/>
                </a:solidFill>
                <a:latin typeface="Maiandra GD" pitchFamily="34" charset="0"/>
              </a:rPr>
              <a:t>Yucatec</a:t>
            </a:r>
            <a:r>
              <a:rPr lang="en-US" dirty="0">
                <a:solidFill>
                  <a:srgbClr val="492303"/>
                </a:solidFill>
                <a:latin typeface="Maiandra GD" pitchFamily="34" charset="0"/>
              </a:rPr>
              <a:t> Maya word for a water-filled limestone sinkhole</a:t>
            </a:r>
            <a:endParaRPr lang="id-ID" dirty="0">
              <a:solidFill>
                <a:srgbClr val="492303"/>
              </a:solidFill>
              <a:latin typeface="Maiandra GD" pitchFamily="34" charset="0"/>
            </a:endParaRPr>
          </a:p>
        </p:txBody>
      </p:sp>
    </p:spTree>
    <p:extLst>
      <p:ext uri="{BB962C8B-B14F-4D97-AF65-F5344CB8AC3E}">
        <p14:creationId xmlns:p14="http://schemas.microsoft.com/office/powerpoint/2010/main" val="185509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1" presetClass="entr" presetSubtype="1" fill="hold" nodeType="withEffect">
                                  <p:stCondLst>
                                    <p:cond delay="0"/>
                                  </p:stCondLst>
                                  <p:childTnLst>
                                    <p:set>
                                      <p:cBhvr>
                                        <p:cTn id="9" dur="1" fill="hold">
                                          <p:stCondLst>
                                            <p:cond delay="0"/>
                                          </p:stCondLst>
                                        </p:cTn>
                                        <p:tgtEl>
                                          <p:spTgt spid="14338"/>
                                        </p:tgtEl>
                                        <p:attrNameLst>
                                          <p:attrName>style.visibility</p:attrName>
                                        </p:attrNameLst>
                                      </p:cBhvr>
                                      <p:to>
                                        <p:strVal val="visible"/>
                                      </p:to>
                                    </p:set>
                                    <p:animEffect transition="in" filter="wheel(1)">
                                      <p:cBhvr>
                                        <p:cTn id="10" dur="2000"/>
                                        <p:tgtEl>
                                          <p:spTgt spid="1433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251520" y="205285"/>
            <a:ext cx="2592288" cy="830997"/>
          </a:xfrm>
          <a:prstGeom prst="rect">
            <a:avLst/>
          </a:prstGeom>
        </p:spPr>
        <p:txBody>
          <a:bodyPr wrap="square">
            <a:spAutoFit/>
          </a:bodyPr>
          <a:lstStyle/>
          <a:p>
            <a:pPr algn="ctr"/>
            <a:r>
              <a:rPr lang="id-ID" sz="2400" b="1" dirty="0" smtClean="0">
                <a:solidFill>
                  <a:srgbClr val="2D8183"/>
                </a:solidFill>
                <a:latin typeface="Maiandra GD" pitchFamily="34" charset="0"/>
                <a:cs typeface="Aharoni" pitchFamily="2" charset="-79"/>
              </a:rPr>
              <a:t>What is Chichen Itza  ??</a:t>
            </a:r>
            <a:endParaRPr lang="id-ID" sz="2400" b="1" dirty="0">
              <a:solidFill>
                <a:srgbClr val="2D8183"/>
              </a:solidFill>
              <a:latin typeface="Maiandra GD" pitchFamily="34" charset="0"/>
              <a:cs typeface="Aharoni" pitchFamily="2" charset="-79"/>
            </a:endParaRPr>
          </a:p>
        </p:txBody>
      </p:sp>
      <p:sp>
        <p:nvSpPr>
          <p:cNvPr id="5" name="Rectangle 4"/>
          <p:cNvSpPr/>
          <p:nvPr/>
        </p:nvSpPr>
        <p:spPr>
          <a:xfrm>
            <a:off x="5940152" y="1563638"/>
            <a:ext cx="3923928" cy="461665"/>
          </a:xfrm>
          <a:prstGeom prst="rect">
            <a:avLst/>
          </a:prstGeom>
        </p:spPr>
        <p:txBody>
          <a:bodyPr wrap="square">
            <a:spAutoFit/>
          </a:bodyPr>
          <a:lstStyle/>
          <a:p>
            <a:pPr algn="ctr"/>
            <a:r>
              <a:rPr lang="id-ID" sz="2400" b="1" dirty="0" smtClean="0">
                <a:solidFill>
                  <a:srgbClr val="2D8183"/>
                </a:solidFill>
                <a:latin typeface="Maiandra GD" pitchFamily="34" charset="0"/>
                <a:cs typeface="Aharoni" pitchFamily="2" charset="-79"/>
              </a:rPr>
              <a:t>Suprising Secret ??</a:t>
            </a:r>
            <a:endParaRPr lang="id-ID" sz="2400" b="1" dirty="0">
              <a:solidFill>
                <a:srgbClr val="2D8183"/>
              </a:solidFill>
              <a:latin typeface="Maiandra GD" pitchFamily="34" charset="0"/>
              <a:cs typeface="Aharoni" pitchFamily="2" charset="-79"/>
            </a:endParaRPr>
          </a:p>
        </p:txBody>
      </p:sp>
      <p:sp>
        <p:nvSpPr>
          <p:cNvPr id="6" name="Rectangle 5"/>
          <p:cNvSpPr/>
          <p:nvPr/>
        </p:nvSpPr>
        <p:spPr>
          <a:xfrm>
            <a:off x="5940152" y="3777882"/>
            <a:ext cx="3312368" cy="830997"/>
          </a:xfrm>
          <a:prstGeom prst="rect">
            <a:avLst/>
          </a:prstGeom>
        </p:spPr>
        <p:txBody>
          <a:bodyPr wrap="square">
            <a:spAutoFit/>
          </a:bodyPr>
          <a:lstStyle/>
          <a:p>
            <a:pPr algn="ctr"/>
            <a:r>
              <a:rPr lang="id-ID" sz="2400" b="1" dirty="0" smtClean="0">
                <a:solidFill>
                  <a:srgbClr val="2D8183"/>
                </a:solidFill>
                <a:latin typeface="Maiandra GD" pitchFamily="34" charset="0"/>
                <a:cs typeface="Aharoni" pitchFamily="2" charset="-79"/>
              </a:rPr>
              <a:t>I dont know about that??</a:t>
            </a:r>
            <a:endParaRPr lang="id-ID" sz="2400" b="1" dirty="0">
              <a:solidFill>
                <a:srgbClr val="2D8183"/>
              </a:solidFill>
              <a:latin typeface="Maiandra GD" pitchFamily="34" charset="0"/>
              <a:cs typeface="Aharoni" pitchFamily="2" charset="-79"/>
            </a:endParaRPr>
          </a:p>
        </p:txBody>
      </p:sp>
      <p:pic>
        <p:nvPicPr>
          <p:cNvPr id="2053" name="Picture 5" descr="D:\question-mark-1750942_960_7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384" y="673026"/>
            <a:ext cx="4000276" cy="400027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16294" y="1634517"/>
            <a:ext cx="1997190" cy="1200329"/>
          </a:xfrm>
          <a:prstGeom prst="rect">
            <a:avLst/>
          </a:prstGeom>
        </p:spPr>
        <p:txBody>
          <a:bodyPr wrap="square">
            <a:spAutoFit/>
          </a:bodyPr>
          <a:lstStyle/>
          <a:p>
            <a:pPr algn="ctr"/>
            <a:r>
              <a:rPr lang="id-ID" sz="2400" b="1" dirty="0" smtClean="0">
                <a:solidFill>
                  <a:srgbClr val="2D8183"/>
                </a:solidFill>
                <a:latin typeface="Maiandra GD" pitchFamily="34" charset="0"/>
                <a:cs typeface="Aharoni" pitchFamily="2" charset="-79"/>
              </a:rPr>
              <a:t>What happen in there ??</a:t>
            </a:r>
            <a:endParaRPr lang="id-ID" sz="2400" b="1" dirty="0">
              <a:solidFill>
                <a:srgbClr val="2D8183"/>
              </a:solidFill>
              <a:latin typeface="Maiandra GD" pitchFamily="34" charset="0"/>
              <a:cs typeface="Aharoni" pitchFamily="2" charset="-79"/>
            </a:endParaRPr>
          </a:p>
        </p:txBody>
      </p:sp>
      <p:sp>
        <p:nvSpPr>
          <p:cNvPr id="12" name="Rectangle 11"/>
          <p:cNvSpPr/>
          <p:nvPr/>
        </p:nvSpPr>
        <p:spPr>
          <a:xfrm>
            <a:off x="4932040" y="205284"/>
            <a:ext cx="3923928" cy="461665"/>
          </a:xfrm>
          <a:prstGeom prst="rect">
            <a:avLst/>
          </a:prstGeom>
        </p:spPr>
        <p:txBody>
          <a:bodyPr wrap="square">
            <a:spAutoFit/>
          </a:bodyPr>
          <a:lstStyle/>
          <a:p>
            <a:pPr algn="ctr"/>
            <a:r>
              <a:rPr lang="id-ID" sz="2400" b="1" dirty="0" smtClean="0">
                <a:solidFill>
                  <a:srgbClr val="2D8183"/>
                </a:solidFill>
                <a:latin typeface="Maiandra GD" pitchFamily="34" charset="0"/>
                <a:cs typeface="Aharoni" pitchFamily="2" charset="-79"/>
              </a:rPr>
              <a:t>Mexico??</a:t>
            </a:r>
            <a:endParaRPr lang="id-ID" sz="2400" b="1" dirty="0">
              <a:solidFill>
                <a:srgbClr val="2D8183"/>
              </a:solidFill>
              <a:latin typeface="Maiandra GD" pitchFamily="34" charset="0"/>
              <a:cs typeface="Aharoni" pitchFamily="2" charset="-79"/>
            </a:endParaRPr>
          </a:p>
        </p:txBody>
      </p:sp>
      <p:sp>
        <p:nvSpPr>
          <p:cNvPr id="13" name="Rectangle 12"/>
          <p:cNvSpPr/>
          <p:nvPr/>
        </p:nvSpPr>
        <p:spPr>
          <a:xfrm>
            <a:off x="-324544" y="3654772"/>
            <a:ext cx="3528392" cy="1077218"/>
          </a:xfrm>
          <a:prstGeom prst="rect">
            <a:avLst/>
          </a:prstGeom>
        </p:spPr>
        <p:txBody>
          <a:bodyPr wrap="square">
            <a:spAutoFit/>
          </a:bodyPr>
          <a:lstStyle/>
          <a:p>
            <a:pPr algn="ctr"/>
            <a:r>
              <a:rPr lang="id-ID" sz="3200" b="1" dirty="0" smtClean="0">
                <a:solidFill>
                  <a:srgbClr val="2D8183"/>
                </a:solidFill>
                <a:latin typeface="Maiandra GD" pitchFamily="34" charset="0"/>
                <a:cs typeface="Aharoni" pitchFamily="2" charset="-79"/>
              </a:rPr>
              <a:t>Never heard about that !!</a:t>
            </a:r>
            <a:endParaRPr lang="id-ID" sz="3200" b="1" dirty="0">
              <a:solidFill>
                <a:srgbClr val="2D8183"/>
              </a:solidFill>
              <a:latin typeface="Maiandra GD" pitchFamily="34" charset="0"/>
              <a:cs typeface="Aharoni" pitchFamily="2" charset="-79"/>
            </a:endParaRPr>
          </a:p>
        </p:txBody>
      </p:sp>
    </p:spTree>
    <p:extLst>
      <p:ext uri="{BB962C8B-B14F-4D97-AF65-F5344CB8AC3E}">
        <p14:creationId xmlns:p14="http://schemas.microsoft.com/office/powerpoint/2010/main" val="30103839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fade">
                                      <p:cBhvr>
                                        <p:cTn id="7" dur="1000"/>
                                        <p:tgtEl>
                                          <p:spTgt spid="2053"/>
                                        </p:tgtEl>
                                      </p:cBhvr>
                                    </p:animEffect>
                                    <p:anim calcmode="lin" valueType="num">
                                      <p:cBhvr>
                                        <p:cTn id="8" dur="1000" fill="hold"/>
                                        <p:tgtEl>
                                          <p:spTgt spid="2053"/>
                                        </p:tgtEl>
                                        <p:attrNameLst>
                                          <p:attrName>ppt_x</p:attrName>
                                        </p:attrNameLst>
                                      </p:cBhvr>
                                      <p:tavLst>
                                        <p:tav tm="0">
                                          <p:val>
                                            <p:strVal val="#ppt_x"/>
                                          </p:val>
                                        </p:tav>
                                        <p:tav tm="100000">
                                          <p:val>
                                            <p:strVal val="#ppt_x"/>
                                          </p:val>
                                        </p:tav>
                                      </p:tavLst>
                                    </p:anim>
                                    <p:anim calcmode="lin" valueType="num">
                                      <p:cBhvr>
                                        <p:cTn id="9" dur="1000" fill="hold"/>
                                        <p:tgtEl>
                                          <p:spTgt spid="20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11" grpId="0"/>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D:\FIX.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6" y="0"/>
            <a:ext cx="9150626"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0" y="123478"/>
            <a:ext cx="3239852" cy="540000"/>
            <a:chOff x="0" y="123478"/>
            <a:chExt cx="3239852" cy="540000"/>
          </a:xfrm>
        </p:grpSpPr>
        <p:sp>
          <p:nvSpPr>
            <p:cNvPr id="11" name="Rectangle 10"/>
            <p:cNvSpPr/>
            <p:nvPr/>
          </p:nvSpPr>
          <p:spPr>
            <a:xfrm>
              <a:off x="0" y="123478"/>
              <a:ext cx="2915816" cy="540000"/>
            </a:xfrm>
            <a:prstGeom prst="rect">
              <a:avLst/>
            </a:prstGeom>
            <a:solidFill>
              <a:srgbClr val="492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p:cNvSpPr/>
            <p:nvPr/>
          </p:nvSpPr>
          <p:spPr>
            <a:xfrm>
              <a:off x="2591780" y="123478"/>
              <a:ext cx="648072" cy="540000"/>
            </a:xfrm>
            <a:prstGeom prst="ellipse">
              <a:avLst/>
            </a:prstGeom>
            <a:solidFill>
              <a:srgbClr val="4923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5" name="Rectangle 14"/>
          <p:cNvSpPr/>
          <p:nvPr/>
        </p:nvSpPr>
        <p:spPr>
          <a:xfrm>
            <a:off x="1195597" y="208812"/>
            <a:ext cx="1191352" cy="369332"/>
          </a:xfrm>
          <a:prstGeom prst="rect">
            <a:avLst/>
          </a:prstGeom>
        </p:spPr>
        <p:txBody>
          <a:bodyPr wrap="none">
            <a:spAutoFit/>
          </a:bodyPr>
          <a:lstStyle/>
          <a:p>
            <a:r>
              <a:rPr lang="en-US" b="1" dirty="0" smtClean="0">
                <a:solidFill>
                  <a:schemeClr val="bg1"/>
                </a:solidFill>
                <a:latin typeface="Maiandra GD" pitchFamily="34" charset="0"/>
              </a:rPr>
              <a:t>El </a:t>
            </a:r>
            <a:r>
              <a:rPr lang="en-US" b="1" dirty="0" err="1" smtClean="0">
                <a:solidFill>
                  <a:schemeClr val="bg1"/>
                </a:solidFill>
                <a:latin typeface="Maiandra GD" pitchFamily="34" charset="0"/>
              </a:rPr>
              <a:t>Caracol</a:t>
            </a:r>
            <a:endParaRPr lang="id-ID" b="1" dirty="0">
              <a:solidFill>
                <a:schemeClr val="bg1"/>
              </a:solidFill>
              <a:latin typeface="Maiandra GD" pitchFamily="34" charset="0"/>
            </a:endParaRPr>
          </a:p>
        </p:txBody>
      </p:sp>
      <p:pic>
        <p:nvPicPr>
          <p:cNvPr id="10242" name="Picture 2" descr="D:\location_map_pin_brown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6621" y="2139702"/>
            <a:ext cx="530318" cy="69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82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242"/>
                                        </p:tgtEl>
                                        <p:attrNameLst>
                                          <p:attrName>style.visibility</p:attrName>
                                        </p:attrNameLst>
                                      </p:cBhvr>
                                      <p:to>
                                        <p:strVal val="visible"/>
                                      </p:to>
                                    </p:set>
                                    <p:animEffect transition="in" filter="wipe(down)">
                                      <p:cBhvr>
                                        <p:cTn id="1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5362" name="Picture 2" descr="D:\observatorio-de-chichen-itz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5" y="827308"/>
            <a:ext cx="5119223" cy="3400626"/>
          </a:xfrm>
          <a:prstGeom prst="rect">
            <a:avLst/>
          </a:prstGeom>
          <a:noFill/>
          <a:ln>
            <a:solidFill>
              <a:schemeClr val="tx1"/>
            </a:solidFill>
            <a:prstDash val="dash"/>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4644008" y="603"/>
            <a:ext cx="4499992" cy="5143500"/>
          </a:xfrm>
          <a:prstGeom prst="rect">
            <a:avLst/>
          </a:prstGeom>
          <a:solidFill>
            <a:srgbClr val="F5C4A9"/>
          </a:solidFill>
          <a:ln>
            <a:solidFill>
              <a:srgbClr val="F5C4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6178763" y="1613222"/>
            <a:ext cx="1754006" cy="523220"/>
          </a:xfrm>
          <a:prstGeom prst="rect">
            <a:avLst/>
          </a:prstGeom>
        </p:spPr>
        <p:txBody>
          <a:bodyPr wrap="none">
            <a:spAutoFit/>
          </a:bodyPr>
          <a:lstStyle/>
          <a:p>
            <a:pPr algn="ctr"/>
            <a:r>
              <a:rPr lang="id-ID" sz="2800" b="1" dirty="0" smtClean="0">
                <a:solidFill>
                  <a:srgbClr val="492303"/>
                </a:solidFill>
                <a:latin typeface="Maiandra GD" pitchFamily="34" charset="0"/>
              </a:rPr>
              <a:t>El </a:t>
            </a:r>
            <a:r>
              <a:rPr lang="id-ID" sz="2800" b="1" dirty="0">
                <a:solidFill>
                  <a:srgbClr val="492303"/>
                </a:solidFill>
                <a:latin typeface="Maiandra GD" pitchFamily="34" charset="0"/>
              </a:rPr>
              <a:t>Caracol</a:t>
            </a:r>
          </a:p>
        </p:txBody>
      </p:sp>
      <p:sp>
        <p:nvSpPr>
          <p:cNvPr id="10" name="Rectangle 9"/>
          <p:cNvSpPr/>
          <p:nvPr/>
        </p:nvSpPr>
        <p:spPr>
          <a:xfrm>
            <a:off x="5399055" y="2355726"/>
            <a:ext cx="3600401" cy="646331"/>
          </a:xfrm>
          <a:prstGeom prst="rect">
            <a:avLst/>
          </a:prstGeom>
        </p:spPr>
        <p:txBody>
          <a:bodyPr wrap="square">
            <a:spAutoFit/>
          </a:bodyPr>
          <a:lstStyle/>
          <a:p>
            <a:pPr algn="ctr"/>
            <a:r>
              <a:rPr lang="en-US" dirty="0">
                <a:solidFill>
                  <a:srgbClr val="492303"/>
                </a:solidFill>
                <a:latin typeface="Maiandra GD" pitchFamily="34" charset="0"/>
              </a:rPr>
              <a:t>The vault is over 10 m high, the largest such Maya structure. </a:t>
            </a:r>
            <a:endParaRPr lang="id-ID" dirty="0">
              <a:solidFill>
                <a:srgbClr val="492303"/>
              </a:solidFill>
              <a:latin typeface="Maiandra GD" pitchFamily="34" charset="0"/>
            </a:endParaRPr>
          </a:p>
        </p:txBody>
      </p:sp>
    </p:spTree>
    <p:extLst>
      <p:ext uri="{BB962C8B-B14F-4D97-AF65-F5344CB8AC3E}">
        <p14:creationId xmlns:p14="http://schemas.microsoft.com/office/powerpoint/2010/main" val="102659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wheel(1)">
                                      <p:cBhvr>
                                        <p:cTn id="7" dur="2000"/>
                                        <p:tgtEl>
                                          <p:spTgt spid="1536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C4A9"/>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03648" y="1419622"/>
            <a:ext cx="6400800" cy="1314450"/>
          </a:xfrm>
        </p:spPr>
        <p:txBody>
          <a:bodyPr>
            <a:noAutofit/>
          </a:bodyPr>
          <a:lstStyle/>
          <a:p>
            <a:r>
              <a:rPr lang="en-US" sz="2800" dirty="0">
                <a:solidFill>
                  <a:srgbClr val="492303"/>
                </a:solidFill>
                <a:latin typeface="Maiandra GD" pitchFamily="34" charset="0"/>
              </a:rPr>
              <a:t>History is not a burden on the memory but an illumination of the soul. </a:t>
            </a:r>
            <a:endParaRPr lang="id-ID" sz="2800" dirty="0" smtClean="0">
              <a:solidFill>
                <a:srgbClr val="492303"/>
              </a:solidFill>
              <a:latin typeface="Maiandra GD" pitchFamily="34" charset="0"/>
            </a:endParaRPr>
          </a:p>
          <a:p>
            <a:endParaRPr lang="id-ID" sz="2800" dirty="0">
              <a:solidFill>
                <a:srgbClr val="492303"/>
              </a:solidFill>
              <a:latin typeface="Maiandra GD" pitchFamily="34" charset="0"/>
            </a:endParaRPr>
          </a:p>
          <a:p>
            <a:r>
              <a:rPr lang="id-ID" sz="2800" dirty="0" smtClean="0">
                <a:solidFill>
                  <a:srgbClr val="492303"/>
                </a:solidFill>
                <a:latin typeface="Maiandra GD" pitchFamily="34" charset="0"/>
              </a:rPr>
              <a:t>- </a:t>
            </a:r>
            <a:r>
              <a:rPr lang="en-US" sz="2800" dirty="0" smtClean="0">
                <a:solidFill>
                  <a:srgbClr val="492303"/>
                </a:solidFill>
                <a:latin typeface="Maiandra GD" pitchFamily="34" charset="0"/>
              </a:rPr>
              <a:t>Lord Acton</a:t>
            </a:r>
            <a:r>
              <a:rPr lang="id-ID" sz="2800" dirty="0" smtClean="0">
                <a:solidFill>
                  <a:srgbClr val="492303"/>
                </a:solidFill>
                <a:latin typeface="Maiandra GD" pitchFamily="34" charset="0"/>
              </a:rPr>
              <a:t> - </a:t>
            </a:r>
            <a:endParaRPr lang="id-ID" sz="2800" dirty="0">
              <a:solidFill>
                <a:srgbClr val="492303"/>
              </a:solidFill>
              <a:latin typeface="Maiandra GD" pitchFamily="34" charset="0"/>
            </a:endParaRPr>
          </a:p>
        </p:txBody>
      </p:sp>
    </p:spTree>
    <p:extLst>
      <p:ext uri="{BB962C8B-B14F-4D97-AF65-F5344CB8AC3E}">
        <p14:creationId xmlns:p14="http://schemas.microsoft.com/office/powerpoint/2010/main" val="914997320"/>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p:cNvSpPr/>
          <p:nvPr/>
        </p:nvSpPr>
        <p:spPr>
          <a:xfrm>
            <a:off x="14649" y="0"/>
            <a:ext cx="9144000" cy="5143500"/>
          </a:xfrm>
          <a:prstGeom prst="rect">
            <a:avLst/>
          </a:prstGeom>
          <a:solidFill>
            <a:srgbClr val="A6A6A6">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Subtitle 2"/>
          <p:cNvSpPr txBox="1">
            <a:spLocks/>
          </p:cNvSpPr>
          <p:nvPr/>
        </p:nvSpPr>
        <p:spPr>
          <a:xfrm>
            <a:off x="1909394" y="1402330"/>
            <a:ext cx="4464496" cy="79208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id-ID" sz="8000" dirty="0" smtClean="0">
                <a:solidFill>
                  <a:schemeClr val="bg1"/>
                </a:solidFill>
                <a:latin typeface="Maiandra GD" pitchFamily="34" charset="0"/>
              </a:rPr>
              <a:t>THANK YOU</a:t>
            </a:r>
            <a:endParaRPr lang="id-ID" sz="8000" dirty="0">
              <a:solidFill>
                <a:schemeClr val="bg1"/>
              </a:solidFill>
              <a:latin typeface="Maiandra GD" pitchFamily="34" charset="0"/>
            </a:endParaRPr>
          </a:p>
        </p:txBody>
      </p:sp>
    </p:spTree>
    <p:extLst>
      <p:ext uri="{BB962C8B-B14F-4D97-AF65-F5344CB8AC3E}">
        <p14:creationId xmlns:p14="http://schemas.microsoft.com/office/powerpoint/2010/main" val="293459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3D3D4"/>
        </a:solidFill>
        <a:effectLst/>
      </p:bgPr>
    </p:bg>
    <p:spTree>
      <p:nvGrpSpPr>
        <p:cNvPr id="1" name=""/>
        <p:cNvGrpSpPr/>
        <p:nvPr/>
      </p:nvGrpSpPr>
      <p:grpSpPr>
        <a:xfrm>
          <a:off x="0" y="0"/>
          <a:ext cx="0" cy="0"/>
          <a:chOff x="0" y="0"/>
          <a:chExt cx="0" cy="0"/>
        </a:xfrm>
      </p:grpSpPr>
      <p:sp>
        <p:nvSpPr>
          <p:cNvPr id="7" name="Rectangle 6"/>
          <p:cNvSpPr/>
          <p:nvPr/>
        </p:nvSpPr>
        <p:spPr>
          <a:xfrm>
            <a:off x="-1044624" y="2355726"/>
            <a:ext cx="4680520" cy="1384995"/>
          </a:xfrm>
          <a:prstGeom prst="rect">
            <a:avLst/>
          </a:prstGeom>
        </p:spPr>
        <p:txBody>
          <a:bodyPr wrap="square">
            <a:spAutoFit/>
          </a:bodyPr>
          <a:lstStyle/>
          <a:p>
            <a:pPr lvl="1" algn="ctr"/>
            <a:r>
              <a:rPr lang="id-ID" sz="2800" b="1" dirty="0">
                <a:solidFill>
                  <a:srgbClr val="2D8183"/>
                </a:solidFill>
                <a:latin typeface="Maiandra GD" pitchFamily="34" charset="0"/>
              </a:rPr>
              <a:t>I</a:t>
            </a:r>
            <a:r>
              <a:rPr lang="id-ID" sz="2800" b="1" dirty="0" smtClean="0">
                <a:solidFill>
                  <a:srgbClr val="2D8183"/>
                </a:solidFill>
                <a:latin typeface="Maiandra GD" pitchFamily="34" charset="0"/>
              </a:rPr>
              <a:t>ntroduction </a:t>
            </a:r>
            <a:r>
              <a:rPr lang="id-ID" sz="2800" b="1" dirty="0">
                <a:solidFill>
                  <a:srgbClr val="2D8183"/>
                </a:solidFill>
                <a:latin typeface="Maiandra GD" pitchFamily="34" charset="0"/>
              </a:rPr>
              <a:t>about Chichen Itza </a:t>
            </a:r>
            <a:endParaRPr lang="id-ID" sz="2800" b="1" dirty="0" smtClean="0">
              <a:solidFill>
                <a:srgbClr val="2D8183"/>
              </a:solidFill>
              <a:latin typeface="Maiandra GD" pitchFamily="34" charset="0"/>
            </a:endParaRPr>
          </a:p>
          <a:p>
            <a:pPr lvl="1" algn="ctr"/>
            <a:r>
              <a:rPr lang="id-ID" sz="2800" b="1" dirty="0" smtClean="0">
                <a:solidFill>
                  <a:srgbClr val="2D8183"/>
                </a:solidFill>
                <a:latin typeface="Maiandra GD" pitchFamily="34" charset="0"/>
              </a:rPr>
              <a:t>in </a:t>
            </a:r>
            <a:r>
              <a:rPr lang="id-ID" sz="2800" b="1" dirty="0">
                <a:solidFill>
                  <a:srgbClr val="2D8183"/>
                </a:solidFill>
                <a:latin typeface="Maiandra GD" pitchFamily="34" charset="0"/>
              </a:rPr>
              <a:t>Mexico</a:t>
            </a:r>
          </a:p>
        </p:txBody>
      </p:sp>
      <p:grpSp>
        <p:nvGrpSpPr>
          <p:cNvPr id="18" name="Group 17"/>
          <p:cNvGrpSpPr/>
          <p:nvPr/>
        </p:nvGrpSpPr>
        <p:grpSpPr>
          <a:xfrm>
            <a:off x="2267744" y="872821"/>
            <a:ext cx="7853178" cy="3836901"/>
            <a:chOff x="2572401" y="-84360"/>
            <a:chExt cx="7853178" cy="3836901"/>
          </a:xfrm>
          <a:blipFill>
            <a:blip r:embed="rId2"/>
            <a:stretch>
              <a:fillRect/>
            </a:stretch>
          </a:blipFill>
        </p:grpSpPr>
        <p:sp>
          <p:nvSpPr>
            <p:cNvPr id="5" name="Rounded Rectangle 4"/>
            <p:cNvSpPr/>
            <p:nvPr/>
          </p:nvSpPr>
          <p:spPr>
            <a:xfrm rot="19218403">
              <a:off x="2830384" y="283185"/>
              <a:ext cx="5023576" cy="517743"/>
            </a:xfrm>
            <a:prstGeom prst="roundRect">
              <a:avLst>
                <a:gd name="adj" fmla="val 5000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ounded Rectangle 8"/>
            <p:cNvSpPr/>
            <p:nvPr/>
          </p:nvSpPr>
          <p:spPr>
            <a:xfrm rot="19218403">
              <a:off x="2842045" y="-84360"/>
              <a:ext cx="4045566" cy="517743"/>
            </a:xfrm>
            <a:prstGeom prst="roundRect">
              <a:avLst>
                <a:gd name="adj" fmla="val 5000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ounded Rectangle 9"/>
            <p:cNvSpPr/>
            <p:nvPr/>
          </p:nvSpPr>
          <p:spPr>
            <a:xfrm rot="19218403">
              <a:off x="2698767" y="570896"/>
              <a:ext cx="6434456" cy="517743"/>
            </a:xfrm>
            <a:prstGeom prst="roundRect">
              <a:avLst>
                <a:gd name="adj" fmla="val 5000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ounded Rectangle 10"/>
            <p:cNvSpPr/>
            <p:nvPr/>
          </p:nvSpPr>
          <p:spPr>
            <a:xfrm rot="19218403">
              <a:off x="2572401" y="945222"/>
              <a:ext cx="7651836" cy="517743"/>
            </a:xfrm>
            <a:prstGeom prst="roundRect">
              <a:avLst>
                <a:gd name="adj" fmla="val 5000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Rounded Rectangle 11"/>
            <p:cNvSpPr/>
            <p:nvPr/>
          </p:nvSpPr>
          <p:spPr>
            <a:xfrm rot="19218403">
              <a:off x="3278312" y="1346965"/>
              <a:ext cx="7118603" cy="517743"/>
            </a:xfrm>
            <a:prstGeom prst="roundRect">
              <a:avLst>
                <a:gd name="adj" fmla="val 5000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ounded Rectangle 12"/>
            <p:cNvSpPr/>
            <p:nvPr/>
          </p:nvSpPr>
          <p:spPr>
            <a:xfrm rot="19218403">
              <a:off x="4218334" y="1695406"/>
              <a:ext cx="6207245" cy="517743"/>
            </a:xfrm>
            <a:prstGeom prst="roundRect">
              <a:avLst>
                <a:gd name="adj" fmla="val 5000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ounded Rectangle 13"/>
            <p:cNvSpPr/>
            <p:nvPr/>
          </p:nvSpPr>
          <p:spPr>
            <a:xfrm rot="19218403">
              <a:off x="5220561" y="2052647"/>
              <a:ext cx="5118107" cy="517743"/>
            </a:xfrm>
            <a:prstGeom prst="roundRect">
              <a:avLst>
                <a:gd name="adj" fmla="val 5000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ounded Rectangle 14"/>
            <p:cNvSpPr/>
            <p:nvPr/>
          </p:nvSpPr>
          <p:spPr>
            <a:xfrm rot="19218403">
              <a:off x="6236117" y="2435869"/>
              <a:ext cx="4005763" cy="517743"/>
            </a:xfrm>
            <a:prstGeom prst="roundRect">
              <a:avLst>
                <a:gd name="adj" fmla="val 5000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Rounded Rectangle 15"/>
            <p:cNvSpPr/>
            <p:nvPr/>
          </p:nvSpPr>
          <p:spPr>
            <a:xfrm rot="19218403">
              <a:off x="7239186" y="2791664"/>
              <a:ext cx="2977899" cy="517743"/>
            </a:xfrm>
            <a:prstGeom prst="roundRect">
              <a:avLst>
                <a:gd name="adj" fmla="val 5000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Rounded Rectangle 16"/>
            <p:cNvSpPr/>
            <p:nvPr/>
          </p:nvSpPr>
          <p:spPr>
            <a:xfrm rot="19218403">
              <a:off x="8281109" y="3234798"/>
              <a:ext cx="1590234" cy="517743"/>
            </a:xfrm>
            <a:prstGeom prst="roundRect">
              <a:avLst>
                <a:gd name="adj" fmla="val 5000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362196432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3ED"/>
        </a:solidFill>
        <a:effectLst/>
      </p:bgPr>
    </p:bg>
    <p:spTree>
      <p:nvGrpSpPr>
        <p:cNvPr id="1" name=""/>
        <p:cNvGrpSpPr/>
        <p:nvPr/>
      </p:nvGrpSpPr>
      <p:grpSpPr>
        <a:xfrm>
          <a:off x="0" y="0"/>
          <a:ext cx="0" cy="0"/>
          <a:chOff x="0" y="0"/>
          <a:chExt cx="0" cy="0"/>
        </a:xfrm>
      </p:grpSpPr>
      <p:sp>
        <p:nvSpPr>
          <p:cNvPr id="9" name="Freeform 8"/>
          <p:cNvSpPr/>
          <p:nvPr/>
        </p:nvSpPr>
        <p:spPr>
          <a:xfrm>
            <a:off x="107504" y="-92546"/>
            <a:ext cx="7848872" cy="5236047"/>
          </a:xfrm>
          <a:custGeom>
            <a:avLst/>
            <a:gdLst>
              <a:gd name="connsiteX0" fmla="*/ 8104841 w 8104841"/>
              <a:gd name="connsiteY0" fmla="*/ 0 h 5178545"/>
              <a:gd name="connsiteX1" fmla="*/ 5827154 w 8104841"/>
              <a:gd name="connsiteY1" fmla="*/ 1263535 h 5178545"/>
              <a:gd name="connsiteX2" fmla="*/ 5893655 w 8104841"/>
              <a:gd name="connsiteY2" fmla="*/ 2527069 h 5178545"/>
              <a:gd name="connsiteX3" fmla="*/ 3516215 w 8104841"/>
              <a:gd name="connsiteY3" fmla="*/ 2892829 h 5178545"/>
              <a:gd name="connsiteX4" fmla="*/ 2801321 w 8104841"/>
              <a:gd name="connsiteY4" fmla="*/ 4655127 h 5178545"/>
              <a:gd name="connsiteX5" fmla="*/ 241001 w 8104841"/>
              <a:gd name="connsiteY5" fmla="*/ 5137265 h 5178545"/>
              <a:gd name="connsiteX6" fmla="*/ 257626 w 8104841"/>
              <a:gd name="connsiteY6" fmla="*/ 5120640 h 517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4841" h="5178545">
                <a:moveTo>
                  <a:pt x="8104841" y="0"/>
                </a:moveTo>
                <a:cubicBezTo>
                  <a:pt x="7150263" y="421178"/>
                  <a:pt x="6195685" y="842357"/>
                  <a:pt x="5827154" y="1263535"/>
                </a:cubicBezTo>
                <a:cubicBezTo>
                  <a:pt x="5458623" y="1684713"/>
                  <a:pt x="6278811" y="2255520"/>
                  <a:pt x="5893655" y="2527069"/>
                </a:cubicBezTo>
                <a:cubicBezTo>
                  <a:pt x="5508499" y="2798618"/>
                  <a:pt x="4031604" y="2538153"/>
                  <a:pt x="3516215" y="2892829"/>
                </a:cubicBezTo>
                <a:cubicBezTo>
                  <a:pt x="3000826" y="3247505"/>
                  <a:pt x="3347190" y="4281054"/>
                  <a:pt x="2801321" y="4655127"/>
                </a:cubicBezTo>
                <a:cubicBezTo>
                  <a:pt x="2255452" y="5029200"/>
                  <a:pt x="664950" y="5059680"/>
                  <a:pt x="241001" y="5137265"/>
                </a:cubicBezTo>
                <a:cubicBezTo>
                  <a:pt x="-182948" y="5214851"/>
                  <a:pt x="37339" y="5167745"/>
                  <a:pt x="257626" y="5120640"/>
                </a:cubicBezTo>
              </a:path>
            </a:pathLst>
          </a:custGeom>
          <a:ln w="57150">
            <a:solidFill>
              <a:srgbClr val="2D818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p>
        </p:txBody>
      </p:sp>
      <p:sp>
        <p:nvSpPr>
          <p:cNvPr id="20" name="Rectangle 19"/>
          <p:cNvSpPr/>
          <p:nvPr/>
        </p:nvSpPr>
        <p:spPr>
          <a:xfrm>
            <a:off x="5012859" y="987574"/>
            <a:ext cx="3951629" cy="369332"/>
          </a:xfrm>
          <a:prstGeom prst="rect">
            <a:avLst/>
          </a:prstGeom>
        </p:spPr>
        <p:txBody>
          <a:bodyPr wrap="square">
            <a:spAutoFit/>
          </a:bodyPr>
          <a:lstStyle/>
          <a:p>
            <a:pPr lvl="1" algn="ctr"/>
            <a:r>
              <a:rPr lang="en-US" dirty="0" err="1">
                <a:latin typeface="Maiandra GD" pitchFamily="34" charset="0"/>
              </a:rPr>
              <a:t>Chichen</a:t>
            </a:r>
            <a:r>
              <a:rPr lang="en-US" dirty="0">
                <a:latin typeface="Maiandra GD" pitchFamily="34" charset="0"/>
              </a:rPr>
              <a:t> Itza </a:t>
            </a:r>
            <a:r>
              <a:rPr lang="en-US" dirty="0" smtClean="0">
                <a:latin typeface="Maiandra GD" pitchFamily="34" charset="0"/>
              </a:rPr>
              <a:t>was</a:t>
            </a:r>
            <a:r>
              <a:rPr lang="id-ID" dirty="0" smtClean="0">
                <a:latin typeface="Maiandra GD" pitchFamily="34" charset="0"/>
              </a:rPr>
              <a:t> build</a:t>
            </a:r>
            <a:endParaRPr lang="en-US" dirty="0">
              <a:latin typeface="Maiandra GD" pitchFamily="34" charset="0"/>
            </a:endParaRPr>
          </a:p>
        </p:txBody>
      </p:sp>
      <p:sp>
        <p:nvSpPr>
          <p:cNvPr id="21" name="Rectangle 20"/>
          <p:cNvSpPr/>
          <p:nvPr/>
        </p:nvSpPr>
        <p:spPr>
          <a:xfrm>
            <a:off x="2853037" y="3581603"/>
            <a:ext cx="6264188" cy="646331"/>
          </a:xfrm>
          <a:prstGeom prst="rect">
            <a:avLst/>
          </a:prstGeom>
        </p:spPr>
        <p:txBody>
          <a:bodyPr wrap="square">
            <a:spAutoFit/>
          </a:bodyPr>
          <a:lstStyle/>
          <a:p>
            <a:pPr lvl="1"/>
            <a:r>
              <a:rPr lang="en-US" dirty="0" err="1">
                <a:latin typeface="Maiandra GD" pitchFamily="34" charset="0"/>
              </a:rPr>
              <a:t>Chichen</a:t>
            </a:r>
            <a:r>
              <a:rPr lang="en-US" dirty="0">
                <a:latin typeface="Maiandra GD" pitchFamily="34" charset="0"/>
              </a:rPr>
              <a:t> Itza was voted in a global survey as one of the New Seven Wonders of the </a:t>
            </a:r>
            <a:r>
              <a:rPr lang="en-US" dirty="0" smtClean="0">
                <a:latin typeface="Maiandra GD" pitchFamily="34" charset="0"/>
              </a:rPr>
              <a:t>World</a:t>
            </a:r>
            <a:endParaRPr lang="id-ID" dirty="0">
              <a:latin typeface="Maiandra GD" pitchFamily="34" charset="0"/>
            </a:endParaRPr>
          </a:p>
        </p:txBody>
      </p:sp>
      <p:sp>
        <p:nvSpPr>
          <p:cNvPr id="16" name="Rectangle 15"/>
          <p:cNvSpPr/>
          <p:nvPr/>
        </p:nvSpPr>
        <p:spPr>
          <a:xfrm>
            <a:off x="4730995" y="906274"/>
            <a:ext cx="978153" cy="369332"/>
          </a:xfrm>
          <a:prstGeom prst="rect">
            <a:avLst/>
          </a:prstGeom>
        </p:spPr>
        <p:txBody>
          <a:bodyPr wrap="none">
            <a:spAutoFit/>
          </a:bodyPr>
          <a:lstStyle/>
          <a:p>
            <a:r>
              <a:rPr lang="id-ID" dirty="0" smtClean="0">
                <a:latin typeface="Maiandra GD" pitchFamily="34" charset="0"/>
              </a:rPr>
              <a:t>600 AD</a:t>
            </a:r>
            <a:endParaRPr lang="id-ID" dirty="0">
              <a:latin typeface="Maiandra GD" pitchFamily="34" charset="0"/>
            </a:endParaRPr>
          </a:p>
        </p:txBody>
      </p:sp>
      <p:sp>
        <p:nvSpPr>
          <p:cNvPr id="17" name="Rectangle 16"/>
          <p:cNvSpPr/>
          <p:nvPr/>
        </p:nvSpPr>
        <p:spPr>
          <a:xfrm>
            <a:off x="2344445" y="3487906"/>
            <a:ext cx="787395" cy="369332"/>
          </a:xfrm>
          <a:prstGeom prst="rect">
            <a:avLst/>
          </a:prstGeom>
        </p:spPr>
        <p:txBody>
          <a:bodyPr wrap="none">
            <a:spAutoFit/>
          </a:bodyPr>
          <a:lstStyle/>
          <a:p>
            <a:r>
              <a:rPr lang="en-US" dirty="0">
                <a:latin typeface="Maiandra GD" pitchFamily="34" charset="0"/>
              </a:rPr>
              <a:t>2007</a:t>
            </a:r>
            <a:r>
              <a:rPr lang="id-ID" dirty="0">
                <a:latin typeface="Maiandra GD" pitchFamily="34" charset="0"/>
              </a:rPr>
              <a:t> </a:t>
            </a:r>
          </a:p>
        </p:txBody>
      </p:sp>
      <p:sp>
        <p:nvSpPr>
          <p:cNvPr id="10" name="Rectangle 9"/>
          <p:cNvSpPr/>
          <p:nvPr/>
        </p:nvSpPr>
        <p:spPr>
          <a:xfrm>
            <a:off x="755576" y="1879146"/>
            <a:ext cx="3951629" cy="646331"/>
          </a:xfrm>
          <a:prstGeom prst="rect">
            <a:avLst/>
          </a:prstGeom>
        </p:spPr>
        <p:txBody>
          <a:bodyPr wrap="square">
            <a:spAutoFit/>
          </a:bodyPr>
          <a:lstStyle/>
          <a:p>
            <a:pPr lvl="1" algn="ctr"/>
            <a:r>
              <a:rPr lang="en-US" dirty="0" err="1">
                <a:latin typeface="Maiandra GD" pitchFamily="34" charset="0"/>
              </a:rPr>
              <a:t>Chichen</a:t>
            </a:r>
            <a:r>
              <a:rPr lang="en-US" dirty="0">
                <a:latin typeface="Maiandra GD" pitchFamily="34" charset="0"/>
              </a:rPr>
              <a:t> Itza  becomes </a:t>
            </a:r>
            <a:r>
              <a:rPr lang="en-US" dirty="0" smtClean="0">
                <a:latin typeface="Maiandra GD" pitchFamily="34" charset="0"/>
              </a:rPr>
              <a:t>a </a:t>
            </a:r>
            <a:r>
              <a:rPr lang="en-US" dirty="0">
                <a:latin typeface="Maiandra GD" pitchFamily="34" charset="0"/>
              </a:rPr>
              <a:t>UNESCO World Heritage Site</a:t>
            </a:r>
          </a:p>
        </p:txBody>
      </p:sp>
      <p:sp>
        <p:nvSpPr>
          <p:cNvPr id="12" name="Rectangle 11"/>
          <p:cNvSpPr/>
          <p:nvPr/>
        </p:nvSpPr>
        <p:spPr>
          <a:xfrm>
            <a:off x="4788024" y="2626132"/>
            <a:ext cx="737702" cy="369332"/>
          </a:xfrm>
          <a:prstGeom prst="rect">
            <a:avLst/>
          </a:prstGeom>
        </p:spPr>
        <p:txBody>
          <a:bodyPr wrap="none">
            <a:spAutoFit/>
          </a:bodyPr>
          <a:lstStyle/>
          <a:p>
            <a:r>
              <a:rPr lang="en-US" dirty="0">
                <a:latin typeface="Maiandra GD" pitchFamily="34" charset="0"/>
              </a:rPr>
              <a:t>1988</a:t>
            </a:r>
            <a:r>
              <a:rPr lang="id-ID" dirty="0">
                <a:latin typeface="Maiandra GD" pitchFamily="34" charset="0"/>
              </a:rPr>
              <a:t> </a:t>
            </a:r>
          </a:p>
        </p:txBody>
      </p:sp>
      <p:sp>
        <p:nvSpPr>
          <p:cNvPr id="2" name="Oval 1"/>
          <p:cNvSpPr/>
          <p:nvPr/>
        </p:nvSpPr>
        <p:spPr>
          <a:xfrm>
            <a:off x="5625091" y="945616"/>
            <a:ext cx="360040" cy="360040"/>
          </a:xfrm>
          <a:prstGeom prst="ellipse">
            <a:avLst/>
          </a:prstGeom>
          <a:solidFill>
            <a:srgbClr val="910C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p:cNvSpPr/>
          <p:nvPr/>
        </p:nvSpPr>
        <p:spPr>
          <a:xfrm>
            <a:off x="2987824" y="3575541"/>
            <a:ext cx="360040" cy="360040"/>
          </a:xfrm>
          <a:prstGeom prst="ellipse">
            <a:avLst/>
          </a:prstGeom>
          <a:solidFill>
            <a:srgbClr val="910C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p:cNvSpPr/>
          <p:nvPr/>
        </p:nvSpPr>
        <p:spPr>
          <a:xfrm>
            <a:off x="4475259" y="2417952"/>
            <a:ext cx="360040" cy="360040"/>
          </a:xfrm>
          <a:prstGeom prst="ellipse">
            <a:avLst/>
          </a:prstGeom>
          <a:solidFill>
            <a:srgbClr val="910C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3280621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ppt_x"/>
                                          </p:val>
                                        </p:tav>
                                        <p:tav tm="100000">
                                          <p:val>
                                            <p:strVal val="#ppt_x"/>
                                          </p:val>
                                        </p:tav>
                                      </p:tavLst>
                                    </p:anim>
                                    <p:anim calcmode="lin" valueType="num">
                                      <p:cBhvr additive="base">
                                        <p:cTn id="45" dur="500" fill="hold"/>
                                        <p:tgtEl>
                                          <p:spTgt spid="21"/>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ppt_x"/>
                                          </p:val>
                                        </p:tav>
                                        <p:tav tm="100000">
                                          <p:val>
                                            <p:strVal val="#ppt_x"/>
                                          </p:val>
                                        </p:tav>
                                      </p:tavLst>
                                    </p:anim>
                                    <p:anim calcmode="lin" valueType="num">
                                      <p:cBhvr additive="base">
                                        <p:cTn id="4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p:bldP spid="21" grpId="0"/>
      <p:bldP spid="16" grpId="0"/>
      <p:bldP spid="17" grpId="0"/>
      <p:bldP spid="10" grpId="0"/>
      <p:bldP spid="12" grpId="0"/>
      <p:bldP spid="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Rounded Rectangle 1"/>
          <p:cNvSpPr/>
          <p:nvPr/>
        </p:nvSpPr>
        <p:spPr>
          <a:xfrm>
            <a:off x="2267744" y="1581964"/>
            <a:ext cx="5112568" cy="2088232"/>
          </a:xfrm>
          <a:prstGeom prst="roundRect">
            <a:avLst/>
          </a:prstGeom>
          <a:solidFill>
            <a:srgbClr val="A6A6A6">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Rectangle 8"/>
          <p:cNvSpPr/>
          <p:nvPr/>
        </p:nvSpPr>
        <p:spPr>
          <a:xfrm>
            <a:off x="-4356992" y="2806100"/>
            <a:ext cx="223224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2D8183"/>
              </a:solidFill>
              <a:latin typeface="Maiandra GD" pitchFamily="34" charset="0"/>
            </a:endParaRPr>
          </a:p>
        </p:txBody>
      </p:sp>
      <p:sp>
        <p:nvSpPr>
          <p:cNvPr id="10" name="Rectangle 9"/>
          <p:cNvSpPr/>
          <p:nvPr/>
        </p:nvSpPr>
        <p:spPr>
          <a:xfrm>
            <a:off x="2267744" y="1563638"/>
            <a:ext cx="4968552" cy="2106558"/>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b="1" dirty="0" smtClean="0">
                <a:solidFill>
                  <a:srgbClr val="000000"/>
                </a:solidFill>
                <a:latin typeface="Maiandra GD" pitchFamily="34" charset="0"/>
              </a:rPr>
              <a:t>ABOUT</a:t>
            </a:r>
            <a:endParaRPr lang="id-ID" sz="2400" b="1" dirty="0">
              <a:solidFill>
                <a:srgbClr val="000000"/>
              </a:solidFill>
              <a:latin typeface="Maiandra GD" pitchFamily="34" charset="0"/>
            </a:endParaRPr>
          </a:p>
          <a:p>
            <a:pPr algn="ctr"/>
            <a:endParaRPr lang="id-ID" dirty="0" smtClean="0">
              <a:solidFill>
                <a:srgbClr val="000000"/>
              </a:solidFill>
              <a:latin typeface="Maiandra GD" pitchFamily="34" charset="0"/>
            </a:endParaRPr>
          </a:p>
          <a:p>
            <a:pPr algn="ctr"/>
            <a:r>
              <a:rPr lang="en-US" dirty="0" err="1">
                <a:solidFill>
                  <a:srgbClr val="000000"/>
                </a:solidFill>
                <a:latin typeface="Maiandra GD" pitchFamily="34" charset="0"/>
              </a:rPr>
              <a:t>Chichén</a:t>
            </a:r>
            <a:r>
              <a:rPr lang="en-US" dirty="0">
                <a:solidFill>
                  <a:srgbClr val="000000"/>
                </a:solidFill>
                <a:latin typeface="Maiandra GD" pitchFamily="34" charset="0"/>
              </a:rPr>
              <a:t> </a:t>
            </a:r>
            <a:r>
              <a:rPr lang="en-US" dirty="0" err="1">
                <a:solidFill>
                  <a:srgbClr val="000000"/>
                </a:solidFill>
                <a:latin typeface="Maiandra GD" pitchFamily="34" charset="0"/>
              </a:rPr>
              <a:t>Itzá</a:t>
            </a:r>
            <a:r>
              <a:rPr lang="en-US" dirty="0">
                <a:solidFill>
                  <a:srgbClr val="000000"/>
                </a:solidFill>
                <a:latin typeface="Maiandra GD" pitchFamily="34" charset="0"/>
              </a:rPr>
              <a:t>, ruined ancient Maya city an area of 10 square km in south-central Yucatán state, Mexico</a:t>
            </a:r>
            <a:endParaRPr lang="id-ID" dirty="0" smtClean="0">
              <a:solidFill>
                <a:srgbClr val="000000"/>
              </a:solidFill>
              <a:latin typeface="Maiandra GD" pitchFamily="34" charset="0"/>
            </a:endParaRPr>
          </a:p>
        </p:txBody>
      </p:sp>
    </p:spTree>
    <p:extLst>
      <p:ext uri="{BB962C8B-B14F-4D97-AF65-F5344CB8AC3E}">
        <p14:creationId xmlns:p14="http://schemas.microsoft.com/office/powerpoint/2010/main" val="263432721"/>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9" name="Rectangle 8"/>
          <p:cNvSpPr/>
          <p:nvPr/>
        </p:nvSpPr>
        <p:spPr>
          <a:xfrm>
            <a:off x="-4356992" y="1419622"/>
            <a:ext cx="223224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2D8183"/>
              </a:solidFill>
              <a:latin typeface="Maiandra GD" pitchFamily="34" charset="0"/>
            </a:endParaRPr>
          </a:p>
        </p:txBody>
      </p:sp>
      <p:sp>
        <p:nvSpPr>
          <p:cNvPr id="3" name="Rectangle 2"/>
          <p:cNvSpPr/>
          <p:nvPr/>
        </p:nvSpPr>
        <p:spPr>
          <a:xfrm>
            <a:off x="0" y="0"/>
            <a:ext cx="9144000" cy="51435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Rectangle 5"/>
          <p:cNvSpPr/>
          <p:nvPr/>
        </p:nvSpPr>
        <p:spPr>
          <a:xfrm>
            <a:off x="2610036" y="819457"/>
            <a:ext cx="3923928" cy="523220"/>
          </a:xfrm>
          <a:prstGeom prst="rect">
            <a:avLst/>
          </a:prstGeom>
        </p:spPr>
        <p:txBody>
          <a:bodyPr wrap="square">
            <a:spAutoFit/>
          </a:bodyPr>
          <a:lstStyle/>
          <a:p>
            <a:pPr algn="ctr"/>
            <a:r>
              <a:rPr lang="id-ID" sz="2800" b="1" dirty="0" smtClean="0">
                <a:solidFill>
                  <a:schemeClr val="bg1"/>
                </a:solidFill>
                <a:latin typeface="Maiandra GD" pitchFamily="34" charset="0"/>
                <a:cs typeface="Aharoni" pitchFamily="2" charset="-79"/>
              </a:rPr>
              <a:t>CHICHEN    ITZA</a:t>
            </a:r>
            <a:endParaRPr lang="id-ID" sz="2800" b="1" dirty="0">
              <a:solidFill>
                <a:schemeClr val="bg1"/>
              </a:solidFill>
              <a:latin typeface="Maiandra GD" pitchFamily="34" charset="0"/>
              <a:cs typeface="Aharoni" pitchFamily="2" charset="-79"/>
            </a:endParaRPr>
          </a:p>
        </p:txBody>
      </p:sp>
      <p:cxnSp>
        <p:nvCxnSpPr>
          <p:cNvPr id="5" name="Straight Connector 4"/>
          <p:cNvCxnSpPr/>
          <p:nvPr/>
        </p:nvCxnSpPr>
        <p:spPr>
          <a:xfrm>
            <a:off x="3131840" y="1419622"/>
            <a:ext cx="172819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148064" y="1419622"/>
            <a:ext cx="86409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4098" name="Picture 2" descr="D:\Untitled-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18363">
            <a:off x="3656176" y="1455775"/>
            <a:ext cx="789682" cy="1739131"/>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0" y="2922498"/>
            <a:ext cx="3923928" cy="369332"/>
          </a:xfrm>
          <a:prstGeom prst="rect">
            <a:avLst/>
          </a:prstGeom>
        </p:spPr>
        <p:txBody>
          <a:bodyPr wrap="square">
            <a:spAutoFit/>
          </a:bodyPr>
          <a:lstStyle/>
          <a:p>
            <a:pPr algn="ctr"/>
            <a:r>
              <a:rPr lang="id-ID" b="1" dirty="0">
                <a:solidFill>
                  <a:schemeClr val="bg1"/>
                </a:solidFill>
                <a:latin typeface="Maiandra GD" pitchFamily="34" charset="0"/>
                <a:cs typeface="Aharoni" pitchFamily="2" charset="-79"/>
              </a:rPr>
              <a:t>chi (“mouths”), chen (“wells”)</a:t>
            </a:r>
          </a:p>
        </p:txBody>
      </p:sp>
      <p:sp>
        <p:nvSpPr>
          <p:cNvPr id="40" name="Rectangle 39"/>
          <p:cNvSpPr/>
          <p:nvPr/>
        </p:nvSpPr>
        <p:spPr>
          <a:xfrm>
            <a:off x="6372200" y="1936452"/>
            <a:ext cx="2281964" cy="923330"/>
          </a:xfrm>
          <a:prstGeom prst="rect">
            <a:avLst/>
          </a:prstGeom>
        </p:spPr>
        <p:txBody>
          <a:bodyPr wrap="square">
            <a:spAutoFit/>
          </a:bodyPr>
          <a:lstStyle/>
          <a:p>
            <a:pPr algn="ctr"/>
            <a:r>
              <a:rPr lang="en-US" b="1" dirty="0" err="1" smtClean="0">
                <a:solidFill>
                  <a:schemeClr val="bg1"/>
                </a:solidFill>
                <a:latin typeface="Maiandra GD" pitchFamily="34" charset="0"/>
                <a:cs typeface="Aharoni" pitchFamily="2" charset="-79"/>
              </a:rPr>
              <a:t>Itzá</a:t>
            </a:r>
            <a:r>
              <a:rPr lang="id-ID" b="1" dirty="0" smtClean="0">
                <a:solidFill>
                  <a:schemeClr val="bg1"/>
                </a:solidFill>
                <a:latin typeface="Maiandra GD" pitchFamily="34" charset="0"/>
                <a:cs typeface="Aharoni" pitchFamily="2" charset="-79"/>
              </a:rPr>
              <a:t> is</a:t>
            </a:r>
            <a:r>
              <a:rPr lang="en-US" b="1" dirty="0" smtClean="0">
                <a:solidFill>
                  <a:schemeClr val="bg1"/>
                </a:solidFill>
                <a:latin typeface="Maiandra GD" pitchFamily="34" charset="0"/>
                <a:cs typeface="Aharoni" pitchFamily="2" charset="-79"/>
              </a:rPr>
              <a:t> </a:t>
            </a:r>
            <a:r>
              <a:rPr lang="en-US" b="1" dirty="0">
                <a:solidFill>
                  <a:schemeClr val="bg1"/>
                </a:solidFill>
                <a:latin typeface="Maiandra GD" pitchFamily="34" charset="0"/>
                <a:cs typeface="Aharoni" pitchFamily="2" charset="-79"/>
              </a:rPr>
              <a:t>the name of the Maya tribe that settled there</a:t>
            </a:r>
            <a:endParaRPr lang="id-ID" b="1" dirty="0">
              <a:solidFill>
                <a:schemeClr val="bg1"/>
              </a:solidFill>
              <a:latin typeface="Maiandra GD" pitchFamily="34" charset="0"/>
              <a:cs typeface="Aharoni" pitchFamily="2" charset="-79"/>
            </a:endParaRPr>
          </a:p>
        </p:txBody>
      </p:sp>
      <p:pic>
        <p:nvPicPr>
          <p:cNvPr id="4101" name="Picture 5" descr="D:\Untitled-1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0904" y="1419622"/>
            <a:ext cx="1587876" cy="148529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a:off x="2195736" y="3291830"/>
            <a:ext cx="0" cy="36004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187624" y="3714586"/>
            <a:ext cx="1944216" cy="369332"/>
          </a:xfrm>
          <a:prstGeom prst="rect">
            <a:avLst/>
          </a:prstGeom>
        </p:spPr>
        <p:txBody>
          <a:bodyPr wrap="square">
            <a:spAutoFit/>
          </a:bodyPr>
          <a:lstStyle/>
          <a:p>
            <a:pPr algn="ctr"/>
            <a:r>
              <a:rPr lang="id-ID" b="1" dirty="0">
                <a:solidFill>
                  <a:schemeClr val="bg1"/>
                </a:solidFill>
                <a:latin typeface="Maiandra GD" pitchFamily="34" charset="0"/>
                <a:cs typeface="Aharoni" pitchFamily="2" charset="-79"/>
              </a:rPr>
              <a:t>Two big cenotes </a:t>
            </a:r>
            <a:endParaRPr lang="id-ID" b="1" dirty="0">
              <a:solidFill>
                <a:schemeClr val="bg1"/>
              </a:solidFill>
              <a:latin typeface="Maiandra GD" pitchFamily="34" charset="0"/>
              <a:cs typeface="Aharoni" pitchFamily="2" charset="-79"/>
            </a:endParaRPr>
          </a:p>
        </p:txBody>
      </p:sp>
    </p:spTree>
    <p:extLst>
      <p:ext uri="{BB962C8B-B14F-4D97-AF65-F5344CB8AC3E}">
        <p14:creationId xmlns:p14="http://schemas.microsoft.com/office/powerpoint/2010/main" val="172873344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4098"/>
                                        </p:tgtEl>
                                        <p:attrNameLst>
                                          <p:attrName>style.visibility</p:attrName>
                                        </p:attrNameLst>
                                      </p:cBhvr>
                                      <p:to>
                                        <p:strVal val="visible"/>
                                      </p:to>
                                    </p:set>
                                    <p:animEffect transition="in" filter="circle(in)">
                                      <p:cBhvr>
                                        <p:cTn id="22" dur="2000"/>
                                        <p:tgtEl>
                                          <p:spTgt spid="4098"/>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circle(in)">
                                      <p:cBhvr>
                                        <p:cTn id="27" dur="20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4101"/>
                                        </p:tgtEl>
                                        <p:attrNameLst>
                                          <p:attrName>style.visibility</p:attrName>
                                        </p:attrNameLst>
                                      </p:cBhvr>
                                      <p:to>
                                        <p:strVal val="visible"/>
                                      </p:to>
                                    </p:set>
                                    <p:animEffect transition="in" filter="circle(in)">
                                      <p:cBhvr>
                                        <p:cTn id="32" dur="2000"/>
                                        <p:tgtEl>
                                          <p:spTgt spid="4101"/>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circle(in)">
                                      <p:cBhvr>
                                        <p:cTn id="37" dur="20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circle(in)">
                                      <p:cBhvr>
                                        <p:cTn id="4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6" grpId="0"/>
      <p:bldP spid="40"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D:\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68" t="2737" r="1418" b="5874"/>
          <a:stretch/>
        </p:blipFill>
        <p:spPr bwMode="auto">
          <a:xfrm>
            <a:off x="-3" y="0"/>
            <a:ext cx="9144001" cy="5173463"/>
          </a:xfrm>
          <a:prstGeom prst="rect">
            <a:avLst/>
          </a:prstGeom>
          <a:noFill/>
          <a:ln>
            <a:noFill/>
            <a:prstDash val="dash"/>
          </a:ln>
          <a:extLst>
            <a:ext uri="{909E8E84-426E-40DD-AFC4-6F175D3DCCD1}">
              <a14:hiddenFill xmlns:a14="http://schemas.microsoft.com/office/drawing/2010/main">
                <a:solidFill>
                  <a:srgbClr val="FFFFFF"/>
                </a:solidFill>
              </a14:hiddenFill>
            </a:ext>
          </a:extLst>
        </p:spPr>
      </p:pic>
      <p:sp>
        <p:nvSpPr>
          <p:cNvPr id="5" name="Freeform 4"/>
          <p:cNvSpPr/>
          <p:nvPr/>
        </p:nvSpPr>
        <p:spPr>
          <a:xfrm>
            <a:off x="1166677" y="1648704"/>
            <a:ext cx="5853595" cy="1489912"/>
          </a:xfrm>
          <a:custGeom>
            <a:avLst/>
            <a:gdLst>
              <a:gd name="connsiteX0" fmla="*/ 5733535 w 5733535"/>
              <a:gd name="connsiteY0" fmla="*/ 1489912 h 1489912"/>
              <a:gd name="connsiteX1" fmla="*/ 3089189 w 5733535"/>
              <a:gd name="connsiteY1" fmla="*/ 44172 h 1489912"/>
              <a:gd name="connsiteX2" fmla="*/ 0 w 5733535"/>
              <a:gd name="connsiteY2" fmla="*/ 513728 h 1489912"/>
            </a:gdLst>
            <a:ahLst/>
            <a:cxnLst>
              <a:cxn ang="0">
                <a:pos x="connsiteX0" y="connsiteY0"/>
              </a:cxn>
              <a:cxn ang="0">
                <a:pos x="connsiteX1" y="connsiteY1"/>
              </a:cxn>
              <a:cxn ang="0">
                <a:pos x="connsiteX2" y="connsiteY2"/>
              </a:cxn>
            </a:cxnLst>
            <a:rect l="l" t="t" r="r" b="b"/>
            <a:pathLst>
              <a:path w="5733535" h="1489912">
                <a:moveTo>
                  <a:pt x="5733535" y="1489912"/>
                </a:moveTo>
                <a:cubicBezTo>
                  <a:pt x="4889156" y="848390"/>
                  <a:pt x="4044778" y="206869"/>
                  <a:pt x="3089189" y="44172"/>
                </a:cubicBezTo>
                <a:cubicBezTo>
                  <a:pt x="2133600" y="-118525"/>
                  <a:pt x="1066800" y="197601"/>
                  <a:pt x="0" y="513728"/>
                </a:cubicBezTo>
              </a:path>
            </a:pathLst>
          </a:custGeom>
          <a:ln w="38100">
            <a:solidFill>
              <a:srgbClr val="910C07"/>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a:ln w="76200">
                <a:solidFill>
                  <a:schemeClr val="tx1"/>
                </a:solidFill>
                <a:prstDash val="dash"/>
              </a:ln>
            </a:endParaRPr>
          </a:p>
        </p:txBody>
      </p:sp>
      <p:grpSp>
        <p:nvGrpSpPr>
          <p:cNvPr id="10" name="Group 9"/>
          <p:cNvGrpSpPr/>
          <p:nvPr/>
        </p:nvGrpSpPr>
        <p:grpSpPr>
          <a:xfrm>
            <a:off x="-162018" y="294544"/>
            <a:ext cx="3239852" cy="540000"/>
            <a:chOff x="0" y="123478"/>
            <a:chExt cx="3239852" cy="540000"/>
          </a:xfrm>
          <a:solidFill>
            <a:srgbClr val="910C07"/>
          </a:solidFill>
        </p:grpSpPr>
        <p:sp>
          <p:nvSpPr>
            <p:cNvPr id="11" name="Rectangle 10"/>
            <p:cNvSpPr/>
            <p:nvPr/>
          </p:nvSpPr>
          <p:spPr>
            <a:xfrm>
              <a:off x="0" y="123478"/>
              <a:ext cx="2915816"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p:cNvSpPr/>
            <p:nvPr/>
          </p:nvSpPr>
          <p:spPr>
            <a:xfrm>
              <a:off x="2591780" y="123478"/>
              <a:ext cx="648072" cy="5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3" name="Rectangle 12"/>
          <p:cNvSpPr/>
          <p:nvPr/>
        </p:nvSpPr>
        <p:spPr>
          <a:xfrm>
            <a:off x="145760" y="379878"/>
            <a:ext cx="2626040" cy="369332"/>
          </a:xfrm>
          <a:prstGeom prst="rect">
            <a:avLst/>
          </a:prstGeom>
        </p:spPr>
        <p:txBody>
          <a:bodyPr wrap="none">
            <a:spAutoFit/>
          </a:bodyPr>
          <a:lstStyle/>
          <a:p>
            <a:r>
              <a:rPr lang="id-ID" b="1" dirty="0" smtClean="0">
                <a:solidFill>
                  <a:schemeClr val="bg1"/>
                </a:solidFill>
                <a:latin typeface="Maiandra GD" pitchFamily="34" charset="0"/>
              </a:rPr>
              <a:t>Location of </a:t>
            </a:r>
            <a:r>
              <a:rPr lang="id-ID" b="1" dirty="0">
                <a:solidFill>
                  <a:schemeClr val="bg1"/>
                </a:solidFill>
                <a:latin typeface="Maiandra GD" pitchFamily="34" charset="0"/>
              </a:rPr>
              <a:t>Chichen Itza</a:t>
            </a:r>
          </a:p>
        </p:txBody>
      </p:sp>
      <p:pic>
        <p:nvPicPr>
          <p:cNvPr id="1026" name="Picture 2" descr="D:\airplane-304892_960_7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252520" y="3651870"/>
            <a:ext cx="1676724" cy="87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82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additive="base">
                                        <p:cTn id="17" dur="500" fill="hold"/>
                                        <p:tgtEl>
                                          <p:spTgt spid="6146"/>
                                        </p:tgtEl>
                                        <p:attrNameLst>
                                          <p:attrName>ppt_x</p:attrName>
                                        </p:attrNameLst>
                                      </p:cBhvr>
                                      <p:tavLst>
                                        <p:tav tm="0">
                                          <p:val>
                                            <p:strVal val="#ppt_x"/>
                                          </p:val>
                                        </p:tav>
                                        <p:tav tm="100000">
                                          <p:val>
                                            <p:strVal val="#ppt_x"/>
                                          </p:val>
                                        </p:tav>
                                      </p:tavLst>
                                    </p:anim>
                                    <p:anim calcmode="lin" valueType="num">
                                      <p:cBhvr additive="base">
                                        <p:cTn id="1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44" presetClass="path" presetSubtype="0" accel="50000" decel="50000" fill="hold" nodeType="clickEffect">
                                  <p:stCondLst>
                                    <p:cond delay="0"/>
                                  </p:stCondLst>
                                  <p:childTnLst>
                                    <p:animMotion origin="layout" path="M -0.09618 0.0392 L -0.30694 -0.25216 C -0.35104 -0.31512 -0.41962 -0.36882 -0.49791 -0.40401 C -0.58576 -0.44352 -0.65798 -0.45308 -0.71267 -0.43642 L -0.9743 -0.35833 " pathEditMode="relative" rAng="854344" ptsTypes="FffFF">
                                      <p:cBhvr>
                                        <p:cTn id="27" dur="2000" fill="hold"/>
                                        <p:tgtEl>
                                          <p:spTgt spid="1026"/>
                                        </p:tgtEl>
                                        <p:attrNameLst>
                                          <p:attrName>ppt_x</p:attrName>
                                          <p:attrName>ppt_y</p:attrName>
                                        </p:attrNameLst>
                                      </p:cBhvr>
                                      <p:rCtr x="-42170" y="-320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D:\chichen-itza-F95M0P.jpg"/>
          <p:cNvPicPr>
            <a:picLocks noChangeAspect="1" noChangeArrowheads="1"/>
          </p:cNvPicPr>
          <p:nvPr/>
        </p:nvPicPr>
        <p:blipFill rotWithShape="1">
          <a:blip r:embed="rId2">
            <a:extLst>
              <a:ext uri="{28A0092B-C50C-407E-A947-70E740481C1C}">
                <a14:useLocalDpi xmlns:a14="http://schemas.microsoft.com/office/drawing/2010/main" val="0"/>
              </a:ext>
            </a:extLst>
          </a:blip>
          <a:srcRect t="1641" b="22934"/>
          <a:stretch/>
        </p:blipFill>
        <p:spPr bwMode="auto">
          <a:xfrm>
            <a:off x="467544" y="-20538"/>
            <a:ext cx="8357381" cy="51640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red-location-icon-map-png-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064" y="0"/>
            <a:ext cx="1152128" cy="1531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9276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1025</TotalTime>
  <Words>829</Words>
  <Application>Microsoft Office PowerPoint</Application>
  <PresentationFormat>On-screen Show (16:9)</PresentationFormat>
  <Paragraphs>108</Paragraphs>
  <Slides>33</Slides>
  <Notes>11</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71</cp:revision>
  <dcterms:created xsi:type="dcterms:W3CDTF">2019-04-21T09:32:18Z</dcterms:created>
  <dcterms:modified xsi:type="dcterms:W3CDTF">2019-05-05T10:17:20Z</dcterms:modified>
</cp:coreProperties>
</file>